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4"/>
  </p:sldMasterIdLst>
  <p:notesMasterIdLst>
    <p:notesMasterId r:id="rId31"/>
  </p:notesMasterIdLst>
  <p:handoutMasterIdLst>
    <p:handoutMasterId r:id="rId32"/>
  </p:handoutMasterIdLst>
  <p:sldIdLst>
    <p:sldId id="257" r:id="rId5"/>
    <p:sldId id="260" r:id="rId6"/>
    <p:sldId id="258" r:id="rId7"/>
    <p:sldId id="262" r:id="rId8"/>
    <p:sldId id="279" r:id="rId9"/>
    <p:sldId id="265" r:id="rId10"/>
    <p:sldId id="266" r:id="rId11"/>
    <p:sldId id="288" r:id="rId12"/>
    <p:sldId id="297" r:id="rId13"/>
    <p:sldId id="301" r:id="rId14"/>
    <p:sldId id="289" r:id="rId15"/>
    <p:sldId id="276" r:id="rId16"/>
    <p:sldId id="290" r:id="rId17"/>
    <p:sldId id="299" r:id="rId18"/>
    <p:sldId id="298" r:id="rId19"/>
    <p:sldId id="281" r:id="rId20"/>
    <p:sldId id="300" r:id="rId21"/>
    <p:sldId id="292" r:id="rId22"/>
    <p:sldId id="293" r:id="rId23"/>
    <p:sldId id="285" r:id="rId24"/>
    <p:sldId id="294" r:id="rId25"/>
    <p:sldId id="295" r:id="rId26"/>
    <p:sldId id="296" r:id="rId27"/>
    <p:sldId id="302" r:id="rId28"/>
    <p:sldId id="286" r:id="rId29"/>
    <p:sldId id="269"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6811" userDrawn="1">
          <p15:clr>
            <a:srgbClr val="A4A3A4"/>
          </p15:clr>
        </p15:guide>
        <p15:guide id="2" orient="horz" pos="709" userDrawn="1">
          <p15:clr>
            <a:srgbClr val="A4A3A4"/>
          </p15:clr>
        </p15:guide>
        <p15:guide id="3" orient="horz" pos="22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6AD389E-C701-B3E2-DE3E-CF03AD1A5492}" name="Clare Staunton" initials="CS" userId="S::clare.staunton@lia.ie::9d11e2ba-79fa-4506-9950-d2769bfee72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ocky Grennell" initials="RG" lastIdx="1" clrIdx="0">
    <p:extLst>
      <p:ext uri="{19B8F6BF-5375-455C-9EA6-DF929625EA0E}">
        <p15:presenceInfo xmlns:p15="http://schemas.microsoft.com/office/powerpoint/2012/main" userId="S::rocky@designworksirl.onmicrosoft.com::e70bb4be-786e-4e4a-849d-3f432f861e3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3A50"/>
    <a:srgbClr val="FAF1EB"/>
    <a:srgbClr val="F05A36"/>
    <a:srgbClr val="293A50"/>
    <a:srgbClr val="1E5D8A"/>
    <a:srgbClr val="005677"/>
    <a:srgbClr val="FE5F00"/>
    <a:srgbClr val="3DB0C7"/>
    <a:srgbClr val="00595E"/>
    <a:srgbClr val="00BB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849"/>
    <p:restoredTop sz="82993"/>
  </p:normalViewPr>
  <p:slideViewPr>
    <p:cSldViewPr snapToGrid="0" snapToObjects="1">
      <p:cViewPr varScale="1">
        <p:scale>
          <a:sx n="58" d="100"/>
          <a:sy n="58" d="100"/>
        </p:scale>
        <p:origin x="1184" y="48"/>
      </p:cViewPr>
      <p:guideLst>
        <p:guide pos="6811"/>
        <p:guide orient="horz" pos="709"/>
        <p:guide orient="horz" pos="2260"/>
      </p:guideLst>
    </p:cSldViewPr>
  </p:slideViewPr>
  <p:outlineViewPr>
    <p:cViewPr>
      <p:scale>
        <a:sx n="33" d="100"/>
        <a:sy n="33" d="100"/>
      </p:scale>
      <p:origin x="0" y="-9160"/>
    </p:cViewPr>
  </p:outlineViewPr>
  <p:notesTextViewPr>
    <p:cViewPr>
      <p:scale>
        <a:sx n="1" d="1"/>
        <a:sy n="1" d="1"/>
      </p:scale>
      <p:origin x="0" y="0"/>
    </p:cViewPr>
  </p:notesTextViewPr>
  <p:sorterViewPr>
    <p:cViewPr>
      <p:scale>
        <a:sx n="100" d="100"/>
        <a:sy n="100" d="100"/>
      </p:scale>
      <p:origin x="0" y="0"/>
    </p:cViewPr>
  </p:sorterViewPr>
  <p:notesViewPr>
    <p:cSldViewPr snapToGrid="0" snapToObjects="1">
      <p:cViewPr varScale="1">
        <p:scale>
          <a:sx n="108" d="100"/>
          <a:sy n="108" d="100"/>
        </p:scale>
        <p:origin x="4784" y="19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8/10/relationships/authors" Target="authors.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cCormack, Ide" userId="50bb5c34-57b4-4690-b825-878038ff56ed" providerId="ADAL" clId="{328945DF-36B3-41E3-8588-7127E3D4EBB1}"/>
    <pc:docChg chg="undo custSel delSld modSld">
      <pc:chgData name="McCormack, Ide" userId="50bb5c34-57b4-4690-b825-878038ff56ed" providerId="ADAL" clId="{328945DF-36B3-41E3-8588-7127E3D4EBB1}" dt="2024-04-17T14:51:16.076" v="883" actId="20577"/>
      <pc:docMkLst>
        <pc:docMk/>
      </pc:docMkLst>
      <pc:sldChg chg="modSp mod">
        <pc:chgData name="McCormack, Ide" userId="50bb5c34-57b4-4690-b825-878038ff56ed" providerId="ADAL" clId="{328945DF-36B3-41E3-8588-7127E3D4EBB1}" dt="2024-04-17T08:21:50.205" v="22" actId="20577"/>
        <pc:sldMkLst>
          <pc:docMk/>
          <pc:sldMk cId="561785903" sldId="258"/>
        </pc:sldMkLst>
        <pc:spChg chg="mod">
          <ac:chgData name="McCormack, Ide" userId="50bb5c34-57b4-4690-b825-878038ff56ed" providerId="ADAL" clId="{328945DF-36B3-41E3-8588-7127E3D4EBB1}" dt="2024-04-17T08:21:50.205" v="22" actId="20577"/>
          <ac:spMkLst>
            <pc:docMk/>
            <pc:sldMk cId="561785903" sldId="258"/>
            <ac:spMk id="5" creationId="{CFCA61E6-7434-0345-9535-BAD55B7E14D2}"/>
          </ac:spMkLst>
        </pc:spChg>
      </pc:sldChg>
      <pc:sldChg chg="modSp mod">
        <pc:chgData name="McCormack, Ide" userId="50bb5c34-57b4-4690-b825-878038ff56ed" providerId="ADAL" clId="{328945DF-36B3-41E3-8588-7127E3D4EBB1}" dt="2024-04-17T10:53:05.406" v="685" actId="6549"/>
        <pc:sldMkLst>
          <pc:docMk/>
          <pc:sldMk cId="4241221407" sldId="260"/>
        </pc:sldMkLst>
        <pc:spChg chg="mod">
          <ac:chgData name="McCormack, Ide" userId="50bb5c34-57b4-4690-b825-878038ff56ed" providerId="ADAL" clId="{328945DF-36B3-41E3-8588-7127E3D4EBB1}" dt="2024-04-17T10:52:58.153" v="682" actId="21"/>
          <ac:spMkLst>
            <pc:docMk/>
            <pc:sldMk cId="4241221407" sldId="260"/>
            <ac:spMk id="3" creationId="{3644EB28-D47E-C54D-9C6F-3B4D36AB2E9B}"/>
          </ac:spMkLst>
        </pc:spChg>
        <pc:spChg chg="mod">
          <ac:chgData name="McCormack, Ide" userId="50bb5c34-57b4-4690-b825-878038ff56ed" providerId="ADAL" clId="{328945DF-36B3-41E3-8588-7127E3D4EBB1}" dt="2024-04-17T10:53:05.406" v="685" actId="6549"/>
          <ac:spMkLst>
            <pc:docMk/>
            <pc:sldMk cId="4241221407" sldId="260"/>
            <ac:spMk id="4" creationId="{D4249A05-F066-E05A-8932-928458903B5E}"/>
          </ac:spMkLst>
        </pc:spChg>
      </pc:sldChg>
      <pc:sldChg chg="modSp mod">
        <pc:chgData name="McCormack, Ide" userId="50bb5c34-57b4-4690-b825-878038ff56ed" providerId="ADAL" clId="{328945DF-36B3-41E3-8588-7127E3D4EBB1}" dt="2024-04-17T11:25:19.969" v="697" actId="6549"/>
        <pc:sldMkLst>
          <pc:docMk/>
          <pc:sldMk cId="420785783" sldId="262"/>
        </pc:sldMkLst>
        <pc:spChg chg="mod">
          <ac:chgData name="McCormack, Ide" userId="50bb5c34-57b4-4690-b825-878038ff56ed" providerId="ADAL" clId="{328945DF-36B3-41E3-8588-7127E3D4EBB1}" dt="2024-04-17T11:25:19.969" v="697" actId="6549"/>
          <ac:spMkLst>
            <pc:docMk/>
            <pc:sldMk cId="420785783" sldId="262"/>
            <ac:spMk id="20" creationId="{0DAA5A0E-3A69-6B4C-8613-C2A3170FA1B0}"/>
          </ac:spMkLst>
        </pc:spChg>
      </pc:sldChg>
      <pc:sldChg chg="modSp mod">
        <pc:chgData name="McCormack, Ide" userId="50bb5c34-57b4-4690-b825-878038ff56ed" providerId="ADAL" clId="{328945DF-36B3-41E3-8588-7127E3D4EBB1}" dt="2024-04-17T12:27:04.258" v="698" actId="14734"/>
        <pc:sldMkLst>
          <pc:docMk/>
          <pc:sldMk cId="2874346816" sldId="265"/>
        </pc:sldMkLst>
        <pc:graphicFrameChg chg="modGraphic">
          <ac:chgData name="McCormack, Ide" userId="50bb5c34-57b4-4690-b825-878038ff56ed" providerId="ADAL" clId="{328945DF-36B3-41E3-8588-7127E3D4EBB1}" dt="2024-04-17T12:27:04.258" v="698" actId="14734"/>
          <ac:graphicFrameMkLst>
            <pc:docMk/>
            <pc:sldMk cId="2874346816" sldId="265"/>
            <ac:graphicFrameMk id="9" creationId="{0681A836-750E-29CB-85C9-1823456E6989}"/>
          </ac:graphicFrameMkLst>
        </pc:graphicFrameChg>
      </pc:sldChg>
      <pc:sldChg chg="modSp mod">
        <pc:chgData name="McCormack, Ide" userId="50bb5c34-57b4-4690-b825-878038ff56ed" providerId="ADAL" clId="{328945DF-36B3-41E3-8588-7127E3D4EBB1}" dt="2024-04-17T12:45:27.926" v="714" actId="20577"/>
        <pc:sldMkLst>
          <pc:docMk/>
          <pc:sldMk cId="3763937564" sldId="266"/>
        </pc:sldMkLst>
        <pc:spChg chg="mod">
          <ac:chgData name="McCormack, Ide" userId="50bb5c34-57b4-4690-b825-878038ff56ed" providerId="ADAL" clId="{328945DF-36B3-41E3-8588-7127E3D4EBB1}" dt="2024-04-17T12:45:27.926" v="714" actId="20577"/>
          <ac:spMkLst>
            <pc:docMk/>
            <pc:sldMk cId="3763937564" sldId="266"/>
            <ac:spMk id="10" creationId="{C25FF624-28D2-F242-9AA1-0BB8276B30E1}"/>
          </ac:spMkLst>
        </pc:spChg>
      </pc:sldChg>
      <pc:sldChg chg="modSp mod">
        <pc:chgData name="McCormack, Ide" userId="50bb5c34-57b4-4690-b825-878038ff56ed" providerId="ADAL" clId="{328945DF-36B3-41E3-8588-7127E3D4EBB1}" dt="2024-04-17T08:23:08.203" v="37" actId="2710"/>
        <pc:sldMkLst>
          <pc:docMk/>
          <pc:sldMk cId="3570934235" sldId="276"/>
        </pc:sldMkLst>
        <pc:spChg chg="mod">
          <ac:chgData name="McCormack, Ide" userId="50bb5c34-57b4-4690-b825-878038ff56ed" providerId="ADAL" clId="{328945DF-36B3-41E3-8588-7127E3D4EBB1}" dt="2024-04-17T08:23:08.203" v="37" actId="2710"/>
          <ac:spMkLst>
            <pc:docMk/>
            <pc:sldMk cId="3570934235" sldId="276"/>
            <ac:spMk id="6" creationId="{364ECED7-DB00-8943-9A5E-F0F6E664526B}"/>
          </ac:spMkLst>
        </pc:spChg>
      </pc:sldChg>
      <pc:sldChg chg="modSp mod">
        <pc:chgData name="McCormack, Ide" userId="50bb5c34-57b4-4690-b825-878038ff56ed" providerId="ADAL" clId="{328945DF-36B3-41E3-8588-7127E3D4EBB1}" dt="2024-04-17T08:22:03.258" v="26" actId="27636"/>
        <pc:sldMkLst>
          <pc:docMk/>
          <pc:sldMk cId="3206477774" sldId="279"/>
        </pc:sldMkLst>
        <pc:spChg chg="mod">
          <ac:chgData name="McCormack, Ide" userId="50bb5c34-57b4-4690-b825-878038ff56ed" providerId="ADAL" clId="{328945DF-36B3-41E3-8588-7127E3D4EBB1}" dt="2024-04-17T08:22:03.258" v="26" actId="27636"/>
          <ac:spMkLst>
            <pc:docMk/>
            <pc:sldMk cId="3206477774" sldId="279"/>
            <ac:spMk id="3" creationId="{0FF6D2AD-771C-274B-94AA-FC4B57B947B7}"/>
          </ac:spMkLst>
        </pc:spChg>
      </pc:sldChg>
      <pc:sldChg chg="modSp mod">
        <pc:chgData name="McCormack, Ide" userId="50bb5c34-57b4-4690-b825-878038ff56ed" providerId="ADAL" clId="{328945DF-36B3-41E3-8588-7127E3D4EBB1}" dt="2024-04-17T08:30:40.957" v="168" actId="6549"/>
        <pc:sldMkLst>
          <pc:docMk/>
          <pc:sldMk cId="4229808983" sldId="281"/>
        </pc:sldMkLst>
        <pc:spChg chg="mod">
          <ac:chgData name="McCormack, Ide" userId="50bb5c34-57b4-4690-b825-878038ff56ed" providerId="ADAL" clId="{328945DF-36B3-41E3-8588-7127E3D4EBB1}" dt="2024-04-17T08:30:40.957" v="168" actId="6549"/>
          <ac:spMkLst>
            <pc:docMk/>
            <pc:sldMk cId="4229808983" sldId="281"/>
            <ac:spMk id="6" creationId="{C874F7F9-174D-DCF6-838C-C3337EF4C2AF}"/>
          </ac:spMkLst>
        </pc:spChg>
      </pc:sldChg>
      <pc:sldChg chg="modSp mod">
        <pc:chgData name="McCormack, Ide" userId="50bb5c34-57b4-4690-b825-878038ff56ed" providerId="ADAL" clId="{328945DF-36B3-41E3-8588-7127E3D4EBB1}" dt="2024-04-17T14:51:16.076" v="883" actId="20577"/>
        <pc:sldMkLst>
          <pc:docMk/>
          <pc:sldMk cId="1980554909" sldId="285"/>
        </pc:sldMkLst>
        <pc:spChg chg="mod">
          <ac:chgData name="McCormack, Ide" userId="50bb5c34-57b4-4690-b825-878038ff56ed" providerId="ADAL" clId="{328945DF-36B3-41E3-8588-7127E3D4EBB1}" dt="2024-04-17T14:51:16.076" v="883" actId="20577"/>
          <ac:spMkLst>
            <pc:docMk/>
            <pc:sldMk cId="1980554909" sldId="285"/>
            <ac:spMk id="6" creationId="{2573930C-950C-F110-5CD2-6823C0041B15}"/>
          </ac:spMkLst>
        </pc:spChg>
      </pc:sldChg>
      <pc:sldChg chg="modSp mod">
        <pc:chgData name="McCormack, Ide" userId="50bb5c34-57b4-4690-b825-878038ff56ed" providerId="ADAL" clId="{328945DF-36B3-41E3-8588-7127E3D4EBB1}" dt="2024-04-17T08:22:22.020" v="30" actId="20577"/>
        <pc:sldMkLst>
          <pc:docMk/>
          <pc:sldMk cId="3271342089" sldId="288"/>
        </pc:sldMkLst>
        <pc:spChg chg="mod">
          <ac:chgData name="McCormack, Ide" userId="50bb5c34-57b4-4690-b825-878038ff56ed" providerId="ADAL" clId="{328945DF-36B3-41E3-8588-7127E3D4EBB1}" dt="2024-04-17T08:22:22.020" v="30" actId="20577"/>
          <ac:spMkLst>
            <pc:docMk/>
            <pc:sldMk cId="3271342089" sldId="288"/>
            <ac:spMk id="10" creationId="{C25FF624-28D2-F242-9AA1-0BB8276B30E1}"/>
          </ac:spMkLst>
        </pc:spChg>
      </pc:sldChg>
      <pc:sldChg chg="modSp mod">
        <pc:chgData name="McCormack, Ide" userId="50bb5c34-57b4-4690-b825-878038ff56ed" providerId="ADAL" clId="{328945DF-36B3-41E3-8588-7127E3D4EBB1}" dt="2024-04-17T08:25:57.287" v="118" actId="20577"/>
        <pc:sldMkLst>
          <pc:docMk/>
          <pc:sldMk cId="4055818875" sldId="290"/>
        </pc:sldMkLst>
        <pc:spChg chg="mod">
          <ac:chgData name="McCormack, Ide" userId="50bb5c34-57b4-4690-b825-878038ff56ed" providerId="ADAL" clId="{328945DF-36B3-41E3-8588-7127E3D4EBB1}" dt="2024-04-17T08:25:57.287" v="118" actId="20577"/>
          <ac:spMkLst>
            <pc:docMk/>
            <pc:sldMk cId="4055818875" sldId="290"/>
            <ac:spMk id="6" creationId="{364ECED7-DB00-8943-9A5E-F0F6E664526B}"/>
          </ac:spMkLst>
        </pc:spChg>
      </pc:sldChg>
      <pc:sldChg chg="del">
        <pc:chgData name="McCormack, Ide" userId="50bb5c34-57b4-4690-b825-878038ff56ed" providerId="ADAL" clId="{328945DF-36B3-41E3-8588-7127E3D4EBB1}" dt="2024-04-17T08:26:11.319" v="119" actId="2696"/>
        <pc:sldMkLst>
          <pc:docMk/>
          <pc:sldMk cId="523003896" sldId="291"/>
        </pc:sldMkLst>
      </pc:sldChg>
      <pc:sldChg chg="modSp mod">
        <pc:chgData name="McCormack, Ide" userId="50bb5c34-57b4-4690-b825-878038ff56ed" providerId="ADAL" clId="{328945DF-36B3-41E3-8588-7127E3D4EBB1}" dt="2024-04-17T08:36:20.806" v="308" actId="20577"/>
        <pc:sldMkLst>
          <pc:docMk/>
          <pc:sldMk cId="3716977822" sldId="292"/>
        </pc:sldMkLst>
        <pc:spChg chg="mod">
          <ac:chgData name="McCormack, Ide" userId="50bb5c34-57b4-4690-b825-878038ff56ed" providerId="ADAL" clId="{328945DF-36B3-41E3-8588-7127E3D4EBB1}" dt="2024-04-17T08:36:20.806" v="308" actId="20577"/>
          <ac:spMkLst>
            <pc:docMk/>
            <pc:sldMk cId="3716977822" sldId="292"/>
            <ac:spMk id="6" creationId="{C874F7F9-174D-DCF6-838C-C3337EF4C2AF}"/>
          </ac:spMkLst>
        </pc:spChg>
      </pc:sldChg>
      <pc:sldChg chg="modSp mod">
        <pc:chgData name="McCormack, Ide" userId="50bb5c34-57b4-4690-b825-878038ff56ed" providerId="ADAL" clId="{328945DF-36B3-41E3-8588-7127E3D4EBB1}" dt="2024-04-17T08:37:56.262" v="315" actId="27636"/>
        <pc:sldMkLst>
          <pc:docMk/>
          <pc:sldMk cId="1403372069" sldId="293"/>
        </pc:sldMkLst>
        <pc:spChg chg="mod">
          <ac:chgData name="McCormack, Ide" userId="50bb5c34-57b4-4690-b825-878038ff56ed" providerId="ADAL" clId="{328945DF-36B3-41E3-8588-7127E3D4EBB1}" dt="2024-04-17T08:37:56.262" v="315" actId="27636"/>
          <ac:spMkLst>
            <pc:docMk/>
            <pc:sldMk cId="1403372069" sldId="293"/>
            <ac:spMk id="6" creationId="{C874F7F9-174D-DCF6-838C-C3337EF4C2AF}"/>
          </ac:spMkLst>
        </pc:spChg>
      </pc:sldChg>
      <pc:sldChg chg="modSp mod">
        <pc:chgData name="McCormack, Ide" userId="50bb5c34-57b4-4690-b825-878038ff56ed" providerId="ADAL" clId="{328945DF-36B3-41E3-8588-7127E3D4EBB1}" dt="2024-04-17T08:42:54.316" v="345" actId="14100"/>
        <pc:sldMkLst>
          <pc:docMk/>
          <pc:sldMk cId="3192066302" sldId="294"/>
        </pc:sldMkLst>
        <pc:spChg chg="mod">
          <ac:chgData name="McCormack, Ide" userId="50bb5c34-57b4-4690-b825-878038ff56ed" providerId="ADAL" clId="{328945DF-36B3-41E3-8588-7127E3D4EBB1}" dt="2024-04-17T08:42:54.316" v="345" actId="14100"/>
          <ac:spMkLst>
            <pc:docMk/>
            <pc:sldMk cId="3192066302" sldId="294"/>
            <ac:spMk id="6" creationId="{C874F7F9-174D-DCF6-838C-C3337EF4C2AF}"/>
          </ac:spMkLst>
        </pc:spChg>
      </pc:sldChg>
      <pc:sldChg chg="modSp mod">
        <pc:chgData name="McCormack, Ide" userId="50bb5c34-57b4-4690-b825-878038ff56ed" providerId="ADAL" clId="{328945DF-36B3-41E3-8588-7127E3D4EBB1}" dt="2024-04-17T08:49:35.862" v="640" actId="14100"/>
        <pc:sldMkLst>
          <pc:docMk/>
          <pc:sldMk cId="1048287003" sldId="295"/>
        </pc:sldMkLst>
        <pc:spChg chg="mod">
          <ac:chgData name="McCormack, Ide" userId="50bb5c34-57b4-4690-b825-878038ff56ed" providerId="ADAL" clId="{328945DF-36B3-41E3-8588-7127E3D4EBB1}" dt="2024-04-17T08:43:57.962" v="357" actId="14100"/>
          <ac:spMkLst>
            <pc:docMk/>
            <pc:sldMk cId="1048287003" sldId="295"/>
            <ac:spMk id="2" creationId="{DA050A31-A692-A44D-8909-1928CB27CDBB}"/>
          </ac:spMkLst>
        </pc:spChg>
        <pc:spChg chg="mod">
          <ac:chgData name="McCormack, Ide" userId="50bb5c34-57b4-4690-b825-878038ff56ed" providerId="ADAL" clId="{328945DF-36B3-41E3-8588-7127E3D4EBB1}" dt="2024-04-17T08:49:35.862" v="640" actId="14100"/>
          <ac:spMkLst>
            <pc:docMk/>
            <pc:sldMk cId="1048287003" sldId="295"/>
            <ac:spMk id="6" creationId="{C874F7F9-174D-DCF6-838C-C3337EF4C2AF}"/>
          </ac:spMkLst>
        </pc:spChg>
      </pc:sldChg>
      <pc:sldChg chg="modSp mod">
        <pc:chgData name="McCormack, Ide" userId="50bb5c34-57b4-4690-b825-878038ff56ed" providerId="ADAL" clId="{328945DF-36B3-41E3-8588-7127E3D4EBB1}" dt="2024-04-17T08:50:56.917" v="643" actId="14100"/>
        <pc:sldMkLst>
          <pc:docMk/>
          <pc:sldMk cId="2506191466" sldId="296"/>
        </pc:sldMkLst>
        <pc:spChg chg="mod">
          <ac:chgData name="McCormack, Ide" userId="50bb5c34-57b4-4690-b825-878038ff56ed" providerId="ADAL" clId="{328945DF-36B3-41E3-8588-7127E3D4EBB1}" dt="2024-04-17T08:50:56.917" v="643" actId="14100"/>
          <ac:spMkLst>
            <pc:docMk/>
            <pc:sldMk cId="2506191466" sldId="296"/>
            <ac:spMk id="6" creationId="{C874F7F9-174D-DCF6-838C-C3337EF4C2AF}"/>
          </ac:spMkLst>
        </pc:spChg>
      </pc:sldChg>
      <pc:sldChg chg="modSp mod">
        <pc:chgData name="McCormack, Ide" userId="50bb5c34-57b4-4690-b825-878038ff56ed" providerId="ADAL" clId="{328945DF-36B3-41E3-8588-7127E3D4EBB1}" dt="2024-04-17T08:22:33.117" v="31" actId="20577"/>
        <pc:sldMkLst>
          <pc:docMk/>
          <pc:sldMk cId="1038147940" sldId="297"/>
        </pc:sldMkLst>
        <pc:spChg chg="mod">
          <ac:chgData name="McCormack, Ide" userId="50bb5c34-57b4-4690-b825-878038ff56ed" providerId="ADAL" clId="{328945DF-36B3-41E3-8588-7127E3D4EBB1}" dt="2024-04-17T08:22:33.117" v="31" actId="20577"/>
          <ac:spMkLst>
            <pc:docMk/>
            <pc:sldMk cId="1038147940" sldId="297"/>
            <ac:spMk id="10" creationId="{C25FF624-28D2-F242-9AA1-0BB8276B30E1}"/>
          </ac:spMkLst>
        </pc:spChg>
      </pc:sldChg>
      <pc:sldChg chg="modSp mod">
        <pc:chgData name="McCormack, Ide" userId="50bb5c34-57b4-4690-b825-878038ff56ed" providerId="ADAL" clId="{328945DF-36B3-41E3-8588-7127E3D4EBB1}" dt="2024-04-17T08:28:59.257" v="155" actId="20577"/>
        <pc:sldMkLst>
          <pc:docMk/>
          <pc:sldMk cId="3552608708" sldId="298"/>
        </pc:sldMkLst>
        <pc:spChg chg="mod">
          <ac:chgData name="McCormack, Ide" userId="50bb5c34-57b4-4690-b825-878038ff56ed" providerId="ADAL" clId="{328945DF-36B3-41E3-8588-7127E3D4EBB1}" dt="2024-04-17T08:28:59.257" v="155" actId="20577"/>
          <ac:spMkLst>
            <pc:docMk/>
            <pc:sldMk cId="3552608708" sldId="298"/>
            <ac:spMk id="5" creationId="{4878F5F9-CAB9-A491-E371-408A23BD899B}"/>
          </ac:spMkLst>
        </pc:spChg>
      </pc:sldChg>
      <pc:sldChg chg="modSp mod">
        <pc:chgData name="McCormack, Ide" userId="50bb5c34-57b4-4690-b825-878038ff56ed" providerId="ADAL" clId="{328945DF-36B3-41E3-8588-7127E3D4EBB1}" dt="2024-04-17T14:22:01.260" v="862" actId="20577"/>
        <pc:sldMkLst>
          <pc:docMk/>
          <pc:sldMk cId="3996898849" sldId="299"/>
        </pc:sldMkLst>
        <pc:spChg chg="mod">
          <ac:chgData name="McCormack, Ide" userId="50bb5c34-57b4-4690-b825-878038ff56ed" providerId="ADAL" clId="{328945DF-36B3-41E3-8588-7127E3D4EBB1}" dt="2024-04-17T14:22:01.260" v="862" actId="20577"/>
          <ac:spMkLst>
            <pc:docMk/>
            <pc:sldMk cId="3996898849" sldId="299"/>
            <ac:spMk id="10" creationId="{C25FF624-28D2-F242-9AA1-0BB8276B30E1}"/>
          </ac:spMkLst>
        </pc:spChg>
      </pc:sldChg>
      <pc:sldChg chg="modSp mod">
        <pc:chgData name="McCormack, Ide" userId="50bb5c34-57b4-4690-b825-878038ff56ed" providerId="ADAL" clId="{328945DF-36B3-41E3-8588-7127E3D4EBB1}" dt="2024-04-17T08:41:24.156" v="335" actId="242"/>
        <pc:sldMkLst>
          <pc:docMk/>
          <pc:sldMk cId="3481714444" sldId="300"/>
        </pc:sldMkLst>
        <pc:spChg chg="mod">
          <ac:chgData name="McCormack, Ide" userId="50bb5c34-57b4-4690-b825-878038ff56ed" providerId="ADAL" clId="{328945DF-36B3-41E3-8588-7127E3D4EBB1}" dt="2024-04-17T08:38:34.515" v="324" actId="14100"/>
          <ac:spMkLst>
            <pc:docMk/>
            <pc:sldMk cId="3481714444" sldId="300"/>
            <ac:spMk id="2" creationId="{DA050A31-A692-A44D-8909-1928CB27CDBB}"/>
          </ac:spMkLst>
        </pc:spChg>
        <pc:spChg chg="mod">
          <ac:chgData name="McCormack, Ide" userId="50bb5c34-57b4-4690-b825-878038ff56ed" providerId="ADAL" clId="{328945DF-36B3-41E3-8588-7127E3D4EBB1}" dt="2024-04-17T08:41:24.156" v="335" actId="242"/>
          <ac:spMkLst>
            <pc:docMk/>
            <pc:sldMk cId="3481714444" sldId="300"/>
            <ac:spMk id="3" creationId="{134B2C3E-6EF6-95CA-4685-05F56F0BC869}"/>
          </ac:spMkLst>
        </pc:spChg>
      </pc:sldChg>
      <pc:sldChg chg="modSp mod">
        <pc:chgData name="McCormack, Ide" userId="50bb5c34-57b4-4690-b825-878038ff56ed" providerId="ADAL" clId="{328945DF-36B3-41E3-8588-7127E3D4EBB1}" dt="2024-04-17T13:19:43.694" v="817" actId="20577"/>
        <pc:sldMkLst>
          <pc:docMk/>
          <pc:sldMk cId="756447322" sldId="301"/>
        </pc:sldMkLst>
        <pc:spChg chg="mod">
          <ac:chgData name="McCormack, Ide" userId="50bb5c34-57b4-4690-b825-878038ff56ed" providerId="ADAL" clId="{328945DF-36B3-41E3-8588-7127E3D4EBB1}" dt="2024-04-17T13:18:55.784" v="812" actId="14100"/>
          <ac:spMkLst>
            <pc:docMk/>
            <pc:sldMk cId="756447322" sldId="301"/>
            <ac:spMk id="2" creationId="{167BC5E8-A76F-2F4E-B9CA-1970E1C4F12E}"/>
          </ac:spMkLst>
        </pc:spChg>
        <pc:spChg chg="mod">
          <ac:chgData name="McCormack, Ide" userId="50bb5c34-57b4-4690-b825-878038ff56ed" providerId="ADAL" clId="{328945DF-36B3-41E3-8588-7127E3D4EBB1}" dt="2024-04-17T13:19:43.694" v="817" actId="20577"/>
          <ac:spMkLst>
            <pc:docMk/>
            <pc:sldMk cId="756447322" sldId="301"/>
            <ac:spMk id="3" creationId="{04630158-FC20-0919-B160-CF6534AB6941}"/>
          </ac:spMkLst>
        </pc:spChg>
      </pc:sldChg>
      <pc:sldChg chg="modSp mod">
        <pc:chgData name="McCormack, Ide" userId="50bb5c34-57b4-4690-b825-878038ff56ed" providerId="ADAL" clId="{328945DF-36B3-41E3-8588-7127E3D4EBB1}" dt="2024-04-17T08:51:35.932" v="647" actId="5793"/>
        <pc:sldMkLst>
          <pc:docMk/>
          <pc:sldMk cId="3010416088" sldId="302"/>
        </pc:sldMkLst>
        <pc:spChg chg="mod">
          <ac:chgData name="McCormack, Ide" userId="50bb5c34-57b4-4690-b825-878038ff56ed" providerId="ADAL" clId="{328945DF-36B3-41E3-8588-7127E3D4EBB1}" dt="2024-04-17T08:51:35.932" v="647" actId="5793"/>
          <ac:spMkLst>
            <pc:docMk/>
            <pc:sldMk cId="3010416088" sldId="302"/>
            <ac:spMk id="6" creationId="{C874F7F9-174D-DCF6-838C-C3337EF4C2A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84C992C-44DC-F44A-BB35-F1D07A4002E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Helvetica" pitchFamily="2" charset="0"/>
            </a:endParaRPr>
          </a:p>
        </p:txBody>
      </p:sp>
      <p:sp>
        <p:nvSpPr>
          <p:cNvPr id="3" name="Date Placeholder 2">
            <a:extLst>
              <a:ext uri="{FF2B5EF4-FFF2-40B4-BE49-F238E27FC236}">
                <a16:creationId xmlns:a16="http://schemas.microsoft.com/office/drawing/2014/main" id="{2401CCEB-86E4-6D44-9D66-537A1FBEA99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7A390BC-DCA5-0D4D-BC49-D30ED121C225}" type="datetimeFigureOut">
              <a:rPr lang="en-US" smtClean="0">
                <a:latin typeface="Helvetica" pitchFamily="2" charset="0"/>
              </a:rPr>
              <a:t>4/17/2024</a:t>
            </a:fld>
            <a:endParaRPr lang="en-US" dirty="0">
              <a:latin typeface="Helvetica" pitchFamily="2" charset="0"/>
            </a:endParaRPr>
          </a:p>
        </p:txBody>
      </p:sp>
      <p:sp>
        <p:nvSpPr>
          <p:cNvPr id="4" name="Footer Placeholder 3">
            <a:extLst>
              <a:ext uri="{FF2B5EF4-FFF2-40B4-BE49-F238E27FC236}">
                <a16:creationId xmlns:a16="http://schemas.microsoft.com/office/drawing/2014/main" id="{63BC5877-A416-7740-BE55-B86AB0B3E1F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Helvetica" pitchFamily="2" charset="0"/>
            </a:endParaRPr>
          </a:p>
        </p:txBody>
      </p:sp>
      <p:sp>
        <p:nvSpPr>
          <p:cNvPr id="5" name="Slide Number Placeholder 4">
            <a:extLst>
              <a:ext uri="{FF2B5EF4-FFF2-40B4-BE49-F238E27FC236}">
                <a16:creationId xmlns:a16="http://schemas.microsoft.com/office/drawing/2014/main" id="{D2318983-57EA-5342-BCFA-8B0BFF5C6E0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4783CDF-54DE-7247-9BF7-B228C7F649ED}" type="slidenum">
              <a:rPr lang="en-US" smtClean="0">
                <a:latin typeface="Helvetica" pitchFamily="2" charset="0"/>
              </a:rPr>
              <a:t>‹#›</a:t>
            </a:fld>
            <a:endParaRPr lang="en-US" dirty="0">
              <a:latin typeface="Helvetica" pitchFamily="2" charset="0"/>
            </a:endParaRPr>
          </a:p>
        </p:txBody>
      </p:sp>
    </p:spTree>
    <p:extLst>
      <p:ext uri="{BB962C8B-B14F-4D97-AF65-F5344CB8AC3E}">
        <p14:creationId xmlns:p14="http://schemas.microsoft.com/office/powerpoint/2010/main" val="22672955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Helvetica" pitchFamily="2"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Helvetica" pitchFamily="2" charset="0"/>
              </a:defRPr>
            </a:lvl1pPr>
          </a:lstStyle>
          <a:p>
            <a:fld id="{D1C9E929-720D-1246-BE0E-56FF2C8001F7}" type="datetimeFigureOut">
              <a:rPr lang="en-US" smtClean="0"/>
              <a:pPr/>
              <a:t>4/17/2024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Helvetica" pitchFamily="2"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Helvetica" pitchFamily="2" charset="0"/>
              </a:defRPr>
            </a:lvl1pPr>
          </a:lstStyle>
          <a:p>
            <a:fld id="{DD6BDF75-FD37-2E4C-BA55-0818461C4B68}" type="slidenum">
              <a:rPr lang="en-US" smtClean="0"/>
              <a:pPr/>
              <a:t>‹#›</a:t>
            </a:fld>
            <a:endParaRPr lang="en-US" dirty="0"/>
          </a:p>
        </p:txBody>
      </p:sp>
    </p:spTree>
    <p:extLst>
      <p:ext uri="{BB962C8B-B14F-4D97-AF65-F5344CB8AC3E}">
        <p14:creationId xmlns:p14="http://schemas.microsoft.com/office/powerpoint/2010/main" val="4025638809"/>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Helvetica" pitchFamily="2" charset="0"/>
        <a:ea typeface="+mn-ea"/>
        <a:cs typeface="+mn-cs"/>
      </a:defRPr>
    </a:lvl1pPr>
    <a:lvl2pPr marL="457200" algn="l" defTabSz="914400" rtl="0" eaLnBrk="1" latinLnBrk="0" hangingPunct="1">
      <a:defRPr sz="1200" b="0" i="0" kern="1200">
        <a:solidFill>
          <a:schemeClr val="tx1"/>
        </a:solidFill>
        <a:latin typeface="Helvetica" pitchFamily="2" charset="0"/>
        <a:ea typeface="+mn-ea"/>
        <a:cs typeface="+mn-cs"/>
      </a:defRPr>
    </a:lvl2pPr>
    <a:lvl3pPr marL="914400" algn="l" defTabSz="914400" rtl="0" eaLnBrk="1" latinLnBrk="0" hangingPunct="1">
      <a:defRPr sz="1200" b="0" i="0" kern="1200">
        <a:solidFill>
          <a:schemeClr val="tx1"/>
        </a:solidFill>
        <a:latin typeface="Helvetica" pitchFamily="2" charset="0"/>
        <a:ea typeface="+mn-ea"/>
        <a:cs typeface="+mn-cs"/>
      </a:defRPr>
    </a:lvl3pPr>
    <a:lvl4pPr marL="1371600" algn="l" defTabSz="914400" rtl="0" eaLnBrk="1" latinLnBrk="0" hangingPunct="1">
      <a:defRPr sz="1200" b="0" i="0" kern="1200">
        <a:solidFill>
          <a:schemeClr val="tx1"/>
        </a:solidFill>
        <a:latin typeface="Helvetica" pitchFamily="2" charset="0"/>
        <a:ea typeface="+mn-ea"/>
        <a:cs typeface="+mn-cs"/>
      </a:defRPr>
    </a:lvl4pPr>
    <a:lvl5pPr marL="1828800" algn="l" defTabSz="914400" rtl="0" eaLnBrk="1" latinLnBrk="0" hangingPunct="1">
      <a:defRPr sz="1200" b="0" i="0" kern="1200">
        <a:solidFill>
          <a:schemeClr val="tx1"/>
        </a:solidFill>
        <a:latin typeface="Helvetica"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6BDF75-FD37-2E4C-BA55-0818461C4B68}" type="slidenum">
              <a:rPr lang="en-US" smtClean="0"/>
              <a:t>0</a:t>
            </a:fld>
            <a:endParaRPr lang="en-US" dirty="0"/>
          </a:p>
        </p:txBody>
      </p:sp>
    </p:spTree>
    <p:extLst>
      <p:ext uri="{BB962C8B-B14F-4D97-AF65-F5344CB8AC3E}">
        <p14:creationId xmlns:p14="http://schemas.microsoft.com/office/powerpoint/2010/main" val="36440141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over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3900E9EE-8B2D-CF4D-BF8E-ED1210D009B0}"/>
              </a:ext>
            </a:extLst>
          </p:cNvPr>
          <p:cNvPicPr>
            <a:picLocks noChangeAspect="1"/>
          </p:cNvPicPr>
          <p:nvPr userDrawn="1"/>
        </p:nvPicPr>
        <p:blipFill>
          <a:blip r:embed="rId2"/>
          <a:srcRect/>
          <a:stretch/>
        </p:blipFill>
        <p:spPr>
          <a:xfrm>
            <a:off x="6344" y="3568"/>
            <a:ext cx="12179312" cy="6850863"/>
          </a:xfrm>
          <a:prstGeom prst="rect">
            <a:avLst/>
          </a:prstGeom>
        </p:spPr>
      </p:pic>
      <p:sp>
        <p:nvSpPr>
          <p:cNvPr id="2" name="Title 1">
            <a:extLst>
              <a:ext uri="{FF2B5EF4-FFF2-40B4-BE49-F238E27FC236}">
                <a16:creationId xmlns:a16="http://schemas.microsoft.com/office/drawing/2014/main" id="{90EB78D9-F8F3-A14B-9814-AE1A77C2F16C}"/>
              </a:ext>
            </a:extLst>
          </p:cNvPr>
          <p:cNvSpPr>
            <a:spLocks noGrp="1"/>
          </p:cNvSpPr>
          <p:nvPr>
            <p:ph type="ctrTitle" hasCustomPrompt="1"/>
          </p:nvPr>
        </p:nvSpPr>
        <p:spPr>
          <a:xfrm>
            <a:off x="716124" y="2075155"/>
            <a:ext cx="5945933" cy="2823416"/>
          </a:xfrm>
        </p:spPr>
        <p:txBody>
          <a:bodyPr lIns="0" tIns="0" rIns="0" bIns="0" anchor="t" anchorCtr="0">
            <a:normAutofit/>
          </a:bodyPr>
          <a:lstStyle>
            <a:lvl1pPr algn="l">
              <a:defRPr sz="5000" b="1" i="0" strike="noStrike" baseline="0">
                <a:solidFill>
                  <a:schemeClr val="bg1"/>
                </a:solidFill>
                <a:latin typeface="Helvetica" pitchFamily="2" charset="0"/>
                <a:cs typeface="Arial" panose="020B0604020202020204" pitchFamily="34" charset="0"/>
              </a:defRPr>
            </a:lvl1pPr>
          </a:lstStyle>
          <a:p>
            <a:r>
              <a:rPr lang="en-GB" dirty="0"/>
              <a:t>Title</a:t>
            </a:r>
            <a:endParaRPr lang="en-US" dirty="0"/>
          </a:p>
        </p:txBody>
      </p:sp>
      <p:sp>
        <p:nvSpPr>
          <p:cNvPr id="3" name="Subtitle 2">
            <a:extLst>
              <a:ext uri="{FF2B5EF4-FFF2-40B4-BE49-F238E27FC236}">
                <a16:creationId xmlns:a16="http://schemas.microsoft.com/office/drawing/2014/main" id="{1FBF39BA-6327-E847-B4A1-16FC14D3CCF9}"/>
              </a:ext>
            </a:extLst>
          </p:cNvPr>
          <p:cNvSpPr>
            <a:spLocks noGrp="1"/>
          </p:cNvSpPr>
          <p:nvPr>
            <p:ph type="subTitle" idx="1" hasCustomPrompt="1"/>
          </p:nvPr>
        </p:nvSpPr>
        <p:spPr>
          <a:xfrm>
            <a:off x="9232549" y="2075155"/>
            <a:ext cx="1127440" cy="472973"/>
          </a:xfrm>
        </p:spPr>
        <p:txBody>
          <a:bodyPr lIns="0" tIns="0" rIns="0" bIns="0">
            <a:noAutofit/>
          </a:bodyPr>
          <a:lstStyle>
            <a:lvl1pPr marL="0" indent="0" algn="l">
              <a:buNone/>
              <a:defRPr sz="1300" b="0" i="0" baseline="0">
                <a:solidFill>
                  <a:schemeClr val="bg1"/>
                </a:solidFill>
                <a:latin typeface="Helvetica" pitchFamily="2"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03/06/21</a:t>
            </a:r>
            <a:endParaRPr lang="en-US" dirty="0"/>
          </a:p>
        </p:txBody>
      </p:sp>
      <p:sp>
        <p:nvSpPr>
          <p:cNvPr id="9" name="Subtitle 2">
            <a:extLst>
              <a:ext uri="{FF2B5EF4-FFF2-40B4-BE49-F238E27FC236}">
                <a16:creationId xmlns:a16="http://schemas.microsoft.com/office/drawing/2014/main" id="{C860459F-7591-FE4E-B53B-A660E21F605D}"/>
              </a:ext>
            </a:extLst>
          </p:cNvPr>
          <p:cNvSpPr txBox="1">
            <a:spLocks/>
          </p:cNvSpPr>
          <p:nvPr userDrawn="1"/>
        </p:nvSpPr>
        <p:spPr>
          <a:xfrm>
            <a:off x="10585852" y="2075155"/>
            <a:ext cx="1240373" cy="472973"/>
          </a:xfrm>
          <a:prstGeom prst="rect">
            <a:avLst/>
          </a:prstGeom>
        </p:spPr>
        <p:txBody>
          <a:bodyPr vert="horz" lIns="0" tIns="0" rIns="0" bIns="0" rtlCol="0">
            <a:noAutofit/>
          </a:bodyPr>
          <a:lstStyle>
            <a:lvl1pPr marL="0" indent="0" algn="l" defTabSz="914400" rtl="0" eaLnBrk="1" latinLnBrk="0" hangingPunct="1">
              <a:lnSpc>
                <a:spcPct val="90000"/>
              </a:lnSpc>
              <a:spcBef>
                <a:spcPts val="1000"/>
              </a:spcBef>
              <a:buFont typeface="Arial" panose="020B0604020202020204" pitchFamily="34" charset="0"/>
              <a:buNone/>
              <a:defRPr sz="1300" b="0" i="0" kern="1200" baseline="0">
                <a:solidFill>
                  <a:schemeClr val="bg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b="0" i="0" kern="1200">
                <a:solidFill>
                  <a:srgbClr val="005677"/>
                </a:solidFill>
                <a:latin typeface="Arial" panose="020B0604020202020204" pitchFamily="34" charset="0"/>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b="0" i="0" kern="1200">
                <a:solidFill>
                  <a:srgbClr val="005677"/>
                </a:solidFill>
                <a:latin typeface="Arial" panose="020B0604020202020204" pitchFamily="34" charset="0"/>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b="0" i="0" kern="1200">
                <a:solidFill>
                  <a:srgbClr val="005677"/>
                </a:solidFill>
                <a:latin typeface="Arial" panose="020B0604020202020204" pitchFamily="34" charset="0"/>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b="0" i="0" kern="1200">
                <a:solidFill>
                  <a:srgbClr val="005677"/>
                </a:solidFill>
                <a:latin typeface="Arial" panose="020B0604020202020204" pitchFamily="34" charset="0"/>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0" i="0" dirty="0" err="1">
                <a:latin typeface="Helvetica" pitchFamily="2" charset="0"/>
              </a:rPr>
              <a:t>www.lia.ie</a:t>
            </a:r>
            <a:endParaRPr lang="en-US" b="0" i="0" dirty="0">
              <a:latin typeface="Helvetica" pitchFamily="2" charset="0"/>
            </a:endParaRPr>
          </a:p>
        </p:txBody>
      </p:sp>
      <p:grpSp>
        <p:nvGrpSpPr>
          <p:cNvPr id="7" name="Group 6">
            <a:extLst>
              <a:ext uri="{FF2B5EF4-FFF2-40B4-BE49-F238E27FC236}">
                <a16:creationId xmlns:a16="http://schemas.microsoft.com/office/drawing/2014/main" id="{19C2B78C-3AD4-0D46-97A2-20EB8D616A37}"/>
              </a:ext>
            </a:extLst>
          </p:cNvPr>
          <p:cNvGrpSpPr/>
          <p:nvPr userDrawn="1"/>
        </p:nvGrpSpPr>
        <p:grpSpPr>
          <a:xfrm>
            <a:off x="9119616" y="2075155"/>
            <a:ext cx="1353304" cy="351053"/>
            <a:chOff x="9119616" y="2075155"/>
            <a:chExt cx="1353304" cy="472973"/>
          </a:xfrm>
        </p:grpSpPr>
        <p:cxnSp>
          <p:nvCxnSpPr>
            <p:cNvPr id="5" name="Straight Connector 4">
              <a:extLst>
                <a:ext uri="{FF2B5EF4-FFF2-40B4-BE49-F238E27FC236}">
                  <a16:creationId xmlns:a16="http://schemas.microsoft.com/office/drawing/2014/main" id="{60826F39-20A9-A349-B1E7-CC2BB1094AE4}"/>
                </a:ext>
              </a:extLst>
            </p:cNvPr>
            <p:cNvCxnSpPr>
              <a:cxnSpLocks/>
            </p:cNvCxnSpPr>
            <p:nvPr userDrawn="1"/>
          </p:nvCxnSpPr>
          <p:spPr>
            <a:xfrm>
              <a:off x="9119616" y="2075155"/>
              <a:ext cx="0" cy="472973"/>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9806BB29-94EB-F341-9142-DCC91F08C51A}"/>
                </a:ext>
              </a:extLst>
            </p:cNvPr>
            <p:cNvCxnSpPr>
              <a:cxnSpLocks/>
            </p:cNvCxnSpPr>
            <p:nvPr userDrawn="1"/>
          </p:nvCxnSpPr>
          <p:spPr>
            <a:xfrm>
              <a:off x="10472920" y="2075155"/>
              <a:ext cx="0" cy="472973"/>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87166741"/>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extLst>
    <p:ext uri="{DCECCB84-F9BA-43D5-87BE-67443E8EF086}">
      <p15:sldGuideLst xmlns:p15="http://schemas.microsoft.com/office/powerpoint/2012/main">
        <p15:guide id="1" orient="horz" pos="2160" userDrawn="1">
          <p15:clr>
            <a:srgbClr val="FBAE40"/>
          </p15:clr>
        </p15:guide>
        <p15:guide id="2" pos="43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No heading_2_Large text / Quote">
    <p:spTree>
      <p:nvGrpSpPr>
        <p:cNvPr id="1" name=""/>
        <p:cNvGrpSpPr/>
        <p:nvPr/>
      </p:nvGrpSpPr>
      <p:grpSpPr>
        <a:xfrm>
          <a:off x="0" y="0"/>
          <a:ext cx="0" cy="0"/>
          <a:chOff x="0" y="0"/>
          <a:chExt cx="0" cy="0"/>
        </a:xfrm>
      </p:grpSpPr>
      <p:pic>
        <p:nvPicPr>
          <p:cNvPr id="22" name="Picture 21">
            <a:extLst>
              <a:ext uri="{FF2B5EF4-FFF2-40B4-BE49-F238E27FC236}">
                <a16:creationId xmlns:a16="http://schemas.microsoft.com/office/drawing/2014/main" id="{A368F8AB-E7B6-694A-AD26-A66EDF7AA93F}"/>
              </a:ext>
            </a:extLst>
          </p:cNvPr>
          <p:cNvPicPr>
            <a:picLocks noChangeAspect="1"/>
          </p:cNvPicPr>
          <p:nvPr userDrawn="1"/>
        </p:nvPicPr>
        <p:blipFill>
          <a:blip r:embed="rId2"/>
          <a:stretch>
            <a:fillRect/>
          </a:stretch>
        </p:blipFill>
        <p:spPr>
          <a:xfrm>
            <a:off x="6344" y="3568"/>
            <a:ext cx="12179312" cy="6850863"/>
          </a:xfrm>
          <a:prstGeom prst="rect">
            <a:avLst/>
          </a:prstGeom>
        </p:spPr>
      </p:pic>
      <p:sp>
        <p:nvSpPr>
          <p:cNvPr id="15" name="Text Placeholder 2">
            <a:extLst>
              <a:ext uri="{FF2B5EF4-FFF2-40B4-BE49-F238E27FC236}">
                <a16:creationId xmlns:a16="http://schemas.microsoft.com/office/drawing/2014/main" id="{8F532545-B82D-0F45-9D6B-EECF9D74180A}"/>
              </a:ext>
            </a:extLst>
          </p:cNvPr>
          <p:cNvSpPr>
            <a:spLocks noGrp="1"/>
          </p:cNvSpPr>
          <p:nvPr>
            <p:ph type="body" idx="12"/>
          </p:nvPr>
        </p:nvSpPr>
        <p:spPr>
          <a:xfrm>
            <a:off x="709299" y="736688"/>
            <a:ext cx="10951658" cy="3845169"/>
          </a:xfrm>
        </p:spPr>
        <p:txBody>
          <a:bodyPr lIns="0" tIns="0" rIns="0" bIns="0">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3600" b="0" i="0" baseline="0">
                <a:solidFill>
                  <a:srgbClr val="293A50"/>
                </a:solidFill>
                <a:latin typeface="Helvetica" pitchFamily="2" charset="0"/>
              </a:defRPr>
            </a:lvl1pPr>
            <a:lvl2pPr marL="457200" indent="0">
              <a:buNone/>
              <a:defRPr sz="2000">
                <a:solidFill>
                  <a:srgbClr val="283A50"/>
                </a:solidFill>
              </a:defRPr>
            </a:lvl2pPr>
            <a:lvl3pPr marL="914400" indent="0">
              <a:buNone/>
              <a:defRPr sz="1800">
                <a:solidFill>
                  <a:srgbClr val="283A50"/>
                </a:solidFill>
              </a:defRPr>
            </a:lvl3pPr>
            <a:lvl4pPr marL="1371600" indent="0">
              <a:buNone/>
              <a:defRPr sz="1600">
                <a:solidFill>
                  <a:srgbClr val="283A50"/>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edit Master text styles</a:t>
            </a:r>
          </a:p>
          <a:p>
            <a:pPr lvl="1"/>
            <a:r>
              <a:rPr lang="en-US" dirty="0"/>
              <a:t>Level 1</a:t>
            </a:r>
          </a:p>
          <a:p>
            <a:pPr lvl="2"/>
            <a:r>
              <a:rPr lang="en-US" dirty="0"/>
              <a:t>Level 2</a:t>
            </a:r>
          </a:p>
          <a:p>
            <a:pPr lvl="3"/>
            <a:r>
              <a:rPr lang="en-US" dirty="0"/>
              <a:t>Level 3</a:t>
            </a:r>
          </a:p>
          <a:p>
            <a:pPr lvl="0"/>
            <a:endParaRPr lang="en-US" dirty="0"/>
          </a:p>
          <a:p>
            <a:pPr lvl="0"/>
            <a:endParaRPr lang="en-GB" dirty="0"/>
          </a:p>
        </p:txBody>
      </p:sp>
    </p:spTree>
    <p:extLst>
      <p:ext uri="{BB962C8B-B14F-4D97-AF65-F5344CB8AC3E}">
        <p14:creationId xmlns:p14="http://schemas.microsoft.com/office/powerpoint/2010/main" val="1844121923"/>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extLst>
    <p:ext uri="{DCECCB84-F9BA-43D5-87BE-67443E8EF086}">
      <p15:sldGuideLst xmlns:p15="http://schemas.microsoft.com/office/powerpoint/2012/main">
        <p15:guide id="1" pos="438">
          <p15:clr>
            <a:srgbClr val="FBAE40"/>
          </p15:clr>
        </p15:guide>
        <p15:guide id="2" orient="horz" pos="216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No heading_4_Title and 2 column text">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1035D776-6A61-D14C-9D99-AEF44AAFD5EF}"/>
              </a:ext>
            </a:extLst>
          </p:cNvPr>
          <p:cNvPicPr>
            <a:picLocks noChangeAspect="1"/>
          </p:cNvPicPr>
          <p:nvPr userDrawn="1"/>
        </p:nvPicPr>
        <p:blipFill>
          <a:blip r:embed="rId2"/>
          <a:stretch>
            <a:fillRect/>
          </a:stretch>
        </p:blipFill>
        <p:spPr>
          <a:xfrm>
            <a:off x="6344" y="3568"/>
            <a:ext cx="12179312" cy="6850863"/>
          </a:xfrm>
          <a:prstGeom prst="rect">
            <a:avLst/>
          </a:prstGeom>
        </p:spPr>
      </p:pic>
      <p:sp>
        <p:nvSpPr>
          <p:cNvPr id="15" name="Text Placeholder 2">
            <a:extLst>
              <a:ext uri="{FF2B5EF4-FFF2-40B4-BE49-F238E27FC236}">
                <a16:creationId xmlns:a16="http://schemas.microsoft.com/office/drawing/2014/main" id="{8F532545-B82D-0F45-9D6B-EECF9D74180A}"/>
              </a:ext>
            </a:extLst>
          </p:cNvPr>
          <p:cNvSpPr>
            <a:spLocks noGrp="1"/>
          </p:cNvSpPr>
          <p:nvPr>
            <p:ph type="body" idx="12"/>
          </p:nvPr>
        </p:nvSpPr>
        <p:spPr>
          <a:xfrm>
            <a:off x="709299" y="731475"/>
            <a:ext cx="10951658" cy="843634"/>
          </a:xfrm>
        </p:spPr>
        <p:txBody>
          <a:bodyPr lIns="0" tIns="0" rIns="0" bIns="0">
            <a:norm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3600" b="1" i="0" baseline="0">
                <a:solidFill>
                  <a:srgbClr val="F05A36"/>
                </a:solidFill>
                <a:latin typeface="Helvetica"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edit Master text styles</a:t>
            </a:r>
          </a:p>
        </p:txBody>
      </p:sp>
      <p:sp>
        <p:nvSpPr>
          <p:cNvPr id="5" name="Text Placeholder 2">
            <a:extLst>
              <a:ext uri="{FF2B5EF4-FFF2-40B4-BE49-F238E27FC236}">
                <a16:creationId xmlns:a16="http://schemas.microsoft.com/office/drawing/2014/main" id="{EEFCF411-2403-5147-ADD0-C1FC479FB3CE}"/>
              </a:ext>
            </a:extLst>
          </p:cNvPr>
          <p:cNvSpPr>
            <a:spLocks noGrp="1"/>
          </p:cNvSpPr>
          <p:nvPr>
            <p:ph type="body" idx="10"/>
          </p:nvPr>
        </p:nvSpPr>
        <p:spPr>
          <a:xfrm>
            <a:off x="709299" y="1592255"/>
            <a:ext cx="5044387" cy="2841517"/>
          </a:xfrm>
        </p:spPr>
        <p:txBody>
          <a:bodyPr lIns="0" tIns="0" rIns="0" bIns="0">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400" b="0" i="0" baseline="0">
                <a:solidFill>
                  <a:srgbClr val="293A50"/>
                </a:solidFill>
                <a:latin typeface="Helvetica" pitchFamily="2" charset="0"/>
              </a:defRPr>
            </a:lvl1pPr>
            <a:lvl2pPr marL="457200" indent="0">
              <a:buNone/>
              <a:defRPr sz="1400">
                <a:solidFill>
                  <a:srgbClr val="283A50"/>
                </a:solidFill>
              </a:defRPr>
            </a:lvl2pPr>
            <a:lvl3pPr marL="914400" indent="0">
              <a:buNone/>
              <a:defRPr sz="1400">
                <a:solidFill>
                  <a:srgbClr val="283A50"/>
                </a:solidFill>
              </a:defRPr>
            </a:lvl3pPr>
            <a:lvl4pPr marL="1371600" indent="0">
              <a:buNone/>
              <a:defRPr sz="1400">
                <a:solidFill>
                  <a:srgbClr val="283A50"/>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edit Master text styles</a:t>
            </a:r>
          </a:p>
          <a:p>
            <a:pPr lvl="1"/>
            <a:r>
              <a:rPr lang="en-US" dirty="0"/>
              <a:t>Level 1</a:t>
            </a:r>
          </a:p>
          <a:p>
            <a:pPr lvl="2"/>
            <a:r>
              <a:rPr lang="en-US" dirty="0"/>
              <a:t>Level 2</a:t>
            </a:r>
          </a:p>
          <a:p>
            <a:pPr lvl="3"/>
            <a:r>
              <a:rPr lang="en-US" dirty="0"/>
              <a:t>Level 3</a:t>
            </a:r>
          </a:p>
          <a:p>
            <a:pPr lvl="0"/>
            <a:endParaRPr lang="en-GB" dirty="0"/>
          </a:p>
        </p:txBody>
      </p:sp>
      <p:sp>
        <p:nvSpPr>
          <p:cNvPr id="6" name="Text Placeholder 2">
            <a:extLst>
              <a:ext uri="{FF2B5EF4-FFF2-40B4-BE49-F238E27FC236}">
                <a16:creationId xmlns:a16="http://schemas.microsoft.com/office/drawing/2014/main" id="{2BECDFA5-AA4A-0F41-BADC-464503B0F84E}"/>
              </a:ext>
            </a:extLst>
          </p:cNvPr>
          <p:cNvSpPr>
            <a:spLocks noGrp="1"/>
          </p:cNvSpPr>
          <p:nvPr>
            <p:ph type="body" idx="13"/>
          </p:nvPr>
        </p:nvSpPr>
        <p:spPr>
          <a:xfrm>
            <a:off x="6185129" y="1592255"/>
            <a:ext cx="5044388" cy="2841517"/>
          </a:xfrm>
        </p:spPr>
        <p:txBody>
          <a:bodyPr lIns="0" tIns="0" rIns="0" bIns="0">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400" b="0" i="0" baseline="0">
                <a:solidFill>
                  <a:srgbClr val="293A50"/>
                </a:solidFill>
                <a:latin typeface="Helvetica" pitchFamily="2" charset="0"/>
              </a:defRPr>
            </a:lvl1pPr>
            <a:lvl2pPr marL="457200" indent="0">
              <a:buNone/>
              <a:defRPr sz="1400">
                <a:solidFill>
                  <a:srgbClr val="283A50"/>
                </a:solidFill>
              </a:defRPr>
            </a:lvl2pPr>
            <a:lvl3pPr marL="914400" indent="0">
              <a:buNone/>
              <a:defRPr sz="1400">
                <a:solidFill>
                  <a:srgbClr val="283A50"/>
                </a:solidFill>
              </a:defRPr>
            </a:lvl3pPr>
            <a:lvl4pPr marL="1371600" indent="0">
              <a:buNone/>
              <a:defRPr sz="1400">
                <a:solidFill>
                  <a:srgbClr val="283A50"/>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edit Master text styles</a:t>
            </a:r>
          </a:p>
          <a:p>
            <a:pPr lvl="1"/>
            <a:r>
              <a:rPr lang="en-US" dirty="0"/>
              <a:t>Level 1</a:t>
            </a:r>
          </a:p>
          <a:p>
            <a:pPr lvl="2"/>
            <a:r>
              <a:rPr lang="en-US" dirty="0"/>
              <a:t>Level 2</a:t>
            </a:r>
          </a:p>
          <a:p>
            <a:pPr lvl="3"/>
            <a:r>
              <a:rPr lang="en-US" dirty="0"/>
              <a:t>Level 3</a:t>
            </a:r>
          </a:p>
          <a:p>
            <a:pPr lvl="0"/>
            <a:endParaRPr lang="en-GB" dirty="0"/>
          </a:p>
        </p:txBody>
      </p:sp>
    </p:spTree>
    <p:extLst>
      <p:ext uri="{BB962C8B-B14F-4D97-AF65-F5344CB8AC3E}">
        <p14:creationId xmlns:p14="http://schemas.microsoft.com/office/powerpoint/2010/main" val="3253825024"/>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extLst>
    <p:ext uri="{DCECCB84-F9BA-43D5-87BE-67443E8EF086}">
      <p15:sldGuideLst xmlns:p15="http://schemas.microsoft.com/office/powerpoint/2012/main">
        <p15:guide id="1" pos="438">
          <p15:clr>
            <a:srgbClr val="FBAE40"/>
          </p15:clr>
        </p15:guide>
        <p15:guide id="2" orient="horz" pos="216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No heading_5_Title, intro and 1 column text">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A85B0563-2C75-F94D-ABE0-F0813A6371A8}"/>
              </a:ext>
            </a:extLst>
          </p:cNvPr>
          <p:cNvPicPr>
            <a:picLocks noChangeAspect="1"/>
          </p:cNvPicPr>
          <p:nvPr userDrawn="1"/>
        </p:nvPicPr>
        <p:blipFill>
          <a:blip r:embed="rId2"/>
          <a:stretch>
            <a:fillRect/>
          </a:stretch>
        </p:blipFill>
        <p:spPr>
          <a:xfrm>
            <a:off x="6344" y="3568"/>
            <a:ext cx="12179312" cy="6850863"/>
          </a:xfrm>
          <a:prstGeom prst="rect">
            <a:avLst/>
          </a:prstGeom>
        </p:spPr>
      </p:pic>
      <p:sp>
        <p:nvSpPr>
          <p:cNvPr id="15" name="Text Placeholder 2">
            <a:extLst>
              <a:ext uri="{FF2B5EF4-FFF2-40B4-BE49-F238E27FC236}">
                <a16:creationId xmlns:a16="http://schemas.microsoft.com/office/drawing/2014/main" id="{8F532545-B82D-0F45-9D6B-EECF9D74180A}"/>
              </a:ext>
            </a:extLst>
          </p:cNvPr>
          <p:cNvSpPr>
            <a:spLocks noGrp="1"/>
          </p:cNvSpPr>
          <p:nvPr>
            <p:ph type="body" idx="12"/>
          </p:nvPr>
        </p:nvSpPr>
        <p:spPr>
          <a:xfrm>
            <a:off x="709299" y="731475"/>
            <a:ext cx="10951658" cy="843634"/>
          </a:xfrm>
        </p:spPr>
        <p:txBody>
          <a:bodyPr lIns="0" tIns="0" rIns="0" bIns="0">
            <a:norm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3600" b="1" i="0" baseline="0">
                <a:solidFill>
                  <a:srgbClr val="F05A36"/>
                </a:solidFill>
                <a:latin typeface="Helvetica"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edit Master text styles</a:t>
            </a:r>
          </a:p>
        </p:txBody>
      </p:sp>
      <p:sp>
        <p:nvSpPr>
          <p:cNvPr id="5" name="Text Placeholder 2">
            <a:extLst>
              <a:ext uri="{FF2B5EF4-FFF2-40B4-BE49-F238E27FC236}">
                <a16:creationId xmlns:a16="http://schemas.microsoft.com/office/drawing/2014/main" id="{EEFCF411-2403-5147-ADD0-C1FC479FB3CE}"/>
              </a:ext>
            </a:extLst>
          </p:cNvPr>
          <p:cNvSpPr>
            <a:spLocks noGrp="1"/>
          </p:cNvSpPr>
          <p:nvPr>
            <p:ph type="body" idx="10"/>
          </p:nvPr>
        </p:nvSpPr>
        <p:spPr>
          <a:xfrm>
            <a:off x="709299" y="1587025"/>
            <a:ext cx="5044387" cy="2878093"/>
          </a:xfrm>
        </p:spPr>
        <p:txBody>
          <a:bodyPr lIns="0" tIns="0" rIns="0" bIns="0">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2000" b="1" i="0" baseline="0">
                <a:solidFill>
                  <a:srgbClr val="293A50"/>
                </a:solidFill>
                <a:latin typeface="Helvetica" pitchFamily="2" charset="0"/>
              </a:defRPr>
            </a:lvl1pPr>
            <a:lvl2pPr marL="457200" indent="0">
              <a:buNone/>
              <a:defRPr sz="1600">
                <a:solidFill>
                  <a:srgbClr val="283A50"/>
                </a:solidFill>
              </a:defRPr>
            </a:lvl2pPr>
            <a:lvl3pPr marL="914400" indent="0">
              <a:buNone/>
              <a:defRPr sz="1600">
                <a:solidFill>
                  <a:srgbClr val="283A50"/>
                </a:solidFill>
              </a:defRPr>
            </a:lvl3pPr>
            <a:lvl4pPr marL="1371600" indent="0">
              <a:buNone/>
              <a:defRPr sz="1600">
                <a:solidFill>
                  <a:srgbClr val="283A50"/>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edit Master text styles</a:t>
            </a:r>
          </a:p>
          <a:p>
            <a:pPr lvl="1"/>
            <a:r>
              <a:rPr lang="en-US" dirty="0"/>
              <a:t>Level 1</a:t>
            </a:r>
          </a:p>
          <a:p>
            <a:pPr lvl="2"/>
            <a:r>
              <a:rPr lang="en-US" dirty="0"/>
              <a:t>Level 2</a:t>
            </a:r>
          </a:p>
          <a:p>
            <a:pPr lvl="3"/>
            <a:r>
              <a:rPr lang="en-US" dirty="0"/>
              <a:t>Level 3</a:t>
            </a:r>
          </a:p>
          <a:p>
            <a:pPr lvl="0"/>
            <a:endParaRPr lang="en-GB" dirty="0"/>
          </a:p>
        </p:txBody>
      </p:sp>
      <p:sp>
        <p:nvSpPr>
          <p:cNvPr id="6" name="Text Placeholder 2">
            <a:extLst>
              <a:ext uri="{FF2B5EF4-FFF2-40B4-BE49-F238E27FC236}">
                <a16:creationId xmlns:a16="http://schemas.microsoft.com/office/drawing/2014/main" id="{2BECDFA5-AA4A-0F41-BADC-464503B0F84E}"/>
              </a:ext>
            </a:extLst>
          </p:cNvPr>
          <p:cNvSpPr>
            <a:spLocks noGrp="1"/>
          </p:cNvSpPr>
          <p:nvPr>
            <p:ph type="body" idx="13"/>
          </p:nvPr>
        </p:nvSpPr>
        <p:spPr>
          <a:xfrm>
            <a:off x="6185129" y="1587025"/>
            <a:ext cx="5044388" cy="2878093"/>
          </a:xfrm>
        </p:spPr>
        <p:txBody>
          <a:bodyPr lIns="0" tIns="0" rIns="0" bIns="0">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400" b="0" i="0" baseline="0">
                <a:solidFill>
                  <a:srgbClr val="293A50"/>
                </a:solidFill>
                <a:latin typeface="Helvetica" pitchFamily="2" charset="0"/>
              </a:defRPr>
            </a:lvl1pPr>
            <a:lvl2pPr marL="457200" indent="0">
              <a:buNone/>
              <a:defRPr sz="1400">
                <a:solidFill>
                  <a:srgbClr val="283A50"/>
                </a:solidFill>
              </a:defRPr>
            </a:lvl2pPr>
            <a:lvl3pPr marL="914400" indent="0">
              <a:buNone/>
              <a:defRPr sz="1400">
                <a:solidFill>
                  <a:srgbClr val="283A50"/>
                </a:solidFill>
              </a:defRPr>
            </a:lvl3pPr>
            <a:lvl4pPr marL="1371600" indent="0">
              <a:buNone/>
              <a:defRPr sz="1400">
                <a:solidFill>
                  <a:srgbClr val="283A50"/>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edit Master text styles</a:t>
            </a:r>
          </a:p>
          <a:p>
            <a:pPr lvl="1"/>
            <a:r>
              <a:rPr lang="en-US" dirty="0"/>
              <a:t>Level 1</a:t>
            </a:r>
          </a:p>
          <a:p>
            <a:pPr lvl="2"/>
            <a:r>
              <a:rPr lang="en-US" dirty="0"/>
              <a:t>Level 2</a:t>
            </a:r>
          </a:p>
          <a:p>
            <a:pPr lvl="3"/>
            <a:r>
              <a:rPr lang="en-US" dirty="0"/>
              <a:t>Level 3</a:t>
            </a:r>
          </a:p>
          <a:p>
            <a:pPr lvl="0"/>
            <a:endParaRPr lang="en-GB" dirty="0"/>
          </a:p>
        </p:txBody>
      </p:sp>
    </p:spTree>
    <p:extLst>
      <p:ext uri="{BB962C8B-B14F-4D97-AF65-F5344CB8AC3E}">
        <p14:creationId xmlns:p14="http://schemas.microsoft.com/office/powerpoint/2010/main" val="2324210948"/>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extLst>
    <p:ext uri="{DCECCB84-F9BA-43D5-87BE-67443E8EF086}">
      <p15:sldGuideLst xmlns:p15="http://schemas.microsoft.com/office/powerpoint/2012/main">
        <p15:guide id="1" pos="438">
          <p15:clr>
            <a:srgbClr val="FBAE40"/>
          </p15:clr>
        </p15:guide>
        <p15:guide id="2" orient="horz" pos="216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 heading_6_Title, intro and 1 column text">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A85B0563-2C75-F94D-ABE0-F0813A6371A8}"/>
              </a:ext>
            </a:extLst>
          </p:cNvPr>
          <p:cNvPicPr>
            <a:picLocks noChangeAspect="1"/>
          </p:cNvPicPr>
          <p:nvPr userDrawn="1"/>
        </p:nvPicPr>
        <p:blipFill>
          <a:blip r:embed="rId2"/>
          <a:stretch>
            <a:fillRect/>
          </a:stretch>
        </p:blipFill>
        <p:spPr>
          <a:xfrm>
            <a:off x="6344" y="3568"/>
            <a:ext cx="12179312" cy="6850863"/>
          </a:xfrm>
          <a:prstGeom prst="rect">
            <a:avLst/>
          </a:prstGeom>
        </p:spPr>
      </p:pic>
      <p:sp>
        <p:nvSpPr>
          <p:cNvPr id="15" name="Text Placeholder 2">
            <a:extLst>
              <a:ext uri="{FF2B5EF4-FFF2-40B4-BE49-F238E27FC236}">
                <a16:creationId xmlns:a16="http://schemas.microsoft.com/office/drawing/2014/main" id="{8F532545-B82D-0F45-9D6B-EECF9D74180A}"/>
              </a:ext>
            </a:extLst>
          </p:cNvPr>
          <p:cNvSpPr>
            <a:spLocks noGrp="1"/>
          </p:cNvSpPr>
          <p:nvPr>
            <p:ph type="body" idx="12"/>
          </p:nvPr>
        </p:nvSpPr>
        <p:spPr>
          <a:xfrm>
            <a:off x="709299" y="736688"/>
            <a:ext cx="5044385" cy="1079699"/>
          </a:xfrm>
        </p:spPr>
        <p:txBody>
          <a:bodyPr lIns="0" tIns="0" rIns="0" bIns="0">
            <a:norm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3600" b="1" i="0" baseline="0">
                <a:solidFill>
                  <a:srgbClr val="F05A36"/>
                </a:solidFill>
                <a:latin typeface="Helvetica"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edit Master text styles</a:t>
            </a:r>
          </a:p>
        </p:txBody>
      </p:sp>
      <p:sp>
        <p:nvSpPr>
          <p:cNvPr id="5" name="Text Placeholder 2">
            <a:extLst>
              <a:ext uri="{FF2B5EF4-FFF2-40B4-BE49-F238E27FC236}">
                <a16:creationId xmlns:a16="http://schemas.microsoft.com/office/drawing/2014/main" id="{EEFCF411-2403-5147-ADD0-C1FC479FB3CE}"/>
              </a:ext>
            </a:extLst>
          </p:cNvPr>
          <p:cNvSpPr>
            <a:spLocks noGrp="1"/>
          </p:cNvSpPr>
          <p:nvPr>
            <p:ph type="body" idx="10"/>
          </p:nvPr>
        </p:nvSpPr>
        <p:spPr>
          <a:xfrm>
            <a:off x="709299" y="2129259"/>
            <a:ext cx="5044387" cy="2878093"/>
          </a:xfrm>
        </p:spPr>
        <p:txBody>
          <a:bodyPr lIns="0" tIns="0" rIns="0" bIns="0">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2000" b="0" i="0" baseline="0">
                <a:solidFill>
                  <a:srgbClr val="293A50"/>
                </a:solidFill>
                <a:latin typeface="Helvetica" pitchFamily="2" charset="0"/>
              </a:defRPr>
            </a:lvl1pPr>
            <a:lvl2pPr marL="457200" indent="0">
              <a:buNone/>
              <a:defRPr sz="2000">
                <a:solidFill>
                  <a:srgbClr val="283A50"/>
                </a:solidFill>
              </a:defRPr>
            </a:lvl2pPr>
            <a:lvl3pPr marL="914400" indent="0">
              <a:buNone/>
              <a:defRPr sz="1800">
                <a:solidFill>
                  <a:srgbClr val="283A50"/>
                </a:solidFill>
              </a:defRPr>
            </a:lvl3pPr>
            <a:lvl4pPr marL="1371600" indent="0">
              <a:buNone/>
              <a:defRPr sz="1600">
                <a:solidFill>
                  <a:srgbClr val="283A50"/>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edit Master text styles</a:t>
            </a:r>
          </a:p>
          <a:p>
            <a:pPr lvl="1"/>
            <a:r>
              <a:rPr lang="en-US" dirty="0"/>
              <a:t>Level 1</a:t>
            </a:r>
          </a:p>
          <a:p>
            <a:pPr lvl="2"/>
            <a:r>
              <a:rPr lang="en-US" dirty="0"/>
              <a:t>Level 2</a:t>
            </a:r>
          </a:p>
          <a:p>
            <a:pPr lvl="3"/>
            <a:r>
              <a:rPr lang="en-US" dirty="0"/>
              <a:t>Level 3</a:t>
            </a:r>
          </a:p>
          <a:p>
            <a:pPr lvl="0"/>
            <a:endParaRPr lang="en-GB" dirty="0"/>
          </a:p>
        </p:txBody>
      </p:sp>
      <p:sp>
        <p:nvSpPr>
          <p:cNvPr id="12" name="Picture Placeholder 2">
            <a:extLst>
              <a:ext uri="{FF2B5EF4-FFF2-40B4-BE49-F238E27FC236}">
                <a16:creationId xmlns:a16="http://schemas.microsoft.com/office/drawing/2014/main" id="{9681A7A7-1307-8A4A-B64C-9D3FBFC7562B}"/>
              </a:ext>
            </a:extLst>
          </p:cNvPr>
          <p:cNvSpPr>
            <a:spLocks noGrp="1"/>
          </p:cNvSpPr>
          <p:nvPr>
            <p:ph type="pic" idx="1"/>
          </p:nvPr>
        </p:nvSpPr>
        <p:spPr>
          <a:xfrm>
            <a:off x="6095999" y="1"/>
            <a:ext cx="6096000" cy="5632704"/>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Tree>
    <p:extLst>
      <p:ext uri="{BB962C8B-B14F-4D97-AF65-F5344CB8AC3E}">
        <p14:creationId xmlns:p14="http://schemas.microsoft.com/office/powerpoint/2010/main" val="3235680872"/>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extLst>
    <p:ext uri="{DCECCB84-F9BA-43D5-87BE-67443E8EF086}">
      <p15:sldGuideLst xmlns:p15="http://schemas.microsoft.com/office/powerpoint/2012/main">
        <p15:guide id="1" pos="438">
          <p15:clr>
            <a:srgbClr val="FBAE40"/>
          </p15:clr>
        </p15:guide>
        <p15:guide id="2" orient="horz" pos="216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AEE00137-B0AC-E34D-862E-2CDCD43E5D75}"/>
              </a:ext>
            </a:extLst>
          </p:cNvPr>
          <p:cNvSpPr>
            <a:spLocks noGrp="1"/>
          </p:cNvSpPr>
          <p:nvPr>
            <p:ph type="ctrTitle" hasCustomPrompt="1"/>
          </p:nvPr>
        </p:nvSpPr>
        <p:spPr>
          <a:xfrm>
            <a:off x="715649" y="2126757"/>
            <a:ext cx="9982200" cy="731511"/>
          </a:xfrm>
        </p:spPr>
        <p:txBody>
          <a:bodyPr lIns="0" tIns="0" rIns="0" bIns="0" anchor="t" anchorCtr="0">
            <a:normAutofit/>
          </a:bodyPr>
          <a:lstStyle>
            <a:lvl1pPr algn="l">
              <a:defRPr sz="3600" b="0" i="0" strike="noStrike" baseline="0">
                <a:solidFill>
                  <a:schemeClr val="bg1"/>
                </a:solidFill>
                <a:latin typeface="Helvetica" pitchFamily="2" charset="0"/>
                <a:cs typeface="Arial" panose="020B0604020202020204" pitchFamily="34" charset="0"/>
              </a:defRPr>
            </a:lvl1pPr>
          </a:lstStyle>
          <a:p>
            <a:r>
              <a:rPr lang="en-GB" dirty="0"/>
              <a:t>Thank you</a:t>
            </a:r>
            <a:endParaRPr lang="en-US" dirty="0"/>
          </a:p>
        </p:txBody>
      </p:sp>
      <p:pic>
        <p:nvPicPr>
          <p:cNvPr id="4" name="Picture 3">
            <a:extLst>
              <a:ext uri="{FF2B5EF4-FFF2-40B4-BE49-F238E27FC236}">
                <a16:creationId xmlns:a16="http://schemas.microsoft.com/office/drawing/2014/main" id="{76A64E49-E1A2-A54A-AA71-E96B7052F28A}"/>
              </a:ext>
            </a:extLst>
          </p:cNvPr>
          <p:cNvPicPr>
            <a:picLocks noChangeAspect="1"/>
          </p:cNvPicPr>
          <p:nvPr userDrawn="1"/>
        </p:nvPicPr>
        <p:blipFill>
          <a:blip r:embed="rId2"/>
          <a:stretch>
            <a:fillRect/>
          </a:stretch>
        </p:blipFill>
        <p:spPr>
          <a:xfrm>
            <a:off x="6344" y="3568"/>
            <a:ext cx="12179312" cy="6850863"/>
          </a:xfrm>
          <a:prstGeom prst="rect">
            <a:avLst/>
          </a:prstGeom>
        </p:spPr>
      </p:pic>
      <p:sp>
        <p:nvSpPr>
          <p:cNvPr id="2" name="Rectangle 1">
            <a:extLst>
              <a:ext uri="{FF2B5EF4-FFF2-40B4-BE49-F238E27FC236}">
                <a16:creationId xmlns:a16="http://schemas.microsoft.com/office/drawing/2014/main" id="{E2947C31-85C6-5846-A5A0-BBFEBE0A7234}"/>
              </a:ext>
            </a:extLst>
          </p:cNvPr>
          <p:cNvSpPr/>
          <p:nvPr userDrawn="1"/>
        </p:nvSpPr>
        <p:spPr>
          <a:xfrm>
            <a:off x="0" y="0"/>
            <a:ext cx="12192000" cy="5620512"/>
          </a:xfrm>
          <a:prstGeom prst="rect">
            <a:avLst/>
          </a:prstGeom>
          <a:solidFill>
            <a:srgbClr val="1E5D8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1">
            <a:extLst>
              <a:ext uri="{FF2B5EF4-FFF2-40B4-BE49-F238E27FC236}">
                <a16:creationId xmlns:a16="http://schemas.microsoft.com/office/drawing/2014/main" id="{877634FD-1F13-9E47-AB70-718FBF241BA1}"/>
              </a:ext>
            </a:extLst>
          </p:cNvPr>
          <p:cNvSpPr txBox="1">
            <a:spLocks/>
          </p:cNvSpPr>
          <p:nvPr userDrawn="1"/>
        </p:nvSpPr>
        <p:spPr>
          <a:xfrm>
            <a:off x="716124" y="2075155"/>
            <a:ext cx="5945933" cy="2823416"/>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5000" b="1" i="0" strike="noStrike" kern="1200" baseline="0">
                <a:solidFill>
                  <a:schemeClr val="bg1"/>
                </a:solidFill>
                <a:latin typeface="Helvetica" pitchFamily="2" charset="0"/>
                <a:ea typeface="+mj-ea"/>
                <a:cs typeface="Arial" panose="020B0604020202020204" pitchFamily="34" charset="0"/>
              </a:defRPr>
            </a:lvl1pPr>
          </a:lstStyle>
          <a:p>
            <a:pPr marL="0" indent="0">
              <a:tabLst>
                <a:tab pos="614363" algn="l"/>
              </a:tabLst>
            </a:pPr>
            <a:r>
              <a:rPr lang="en-GB" dirty="0">
                <a:solidFill>
                  <a:schemeClr val="bg1"/>
                </a:solidFill>
              </a:rPr>
              <a:t>Thank you</a:t>
            </a:r>
            <a:endParaRPr lang="en-US" dirty="0">
              <a:solidFill>
                <a:schemeClr val="bg1"/>
              </a:solidFill>
            </a:endParaRPr>
          </a:p>
        </p:txBody>
      </p:sp>
      <p:pic>
        <p:nvPicPr>
          <p:cNvPr id="3" name="Picture 2" descr="A blue and white logo&#10;&#10;Description automatically generated">
            <a:extLst>
              <a:ext uri="{FF2B5EF4-FFF2-40B4-BE49-F238E27FC236}">
                <a16:creationId xmlns:a16="http://schemas.microsoft.com/office/drawing/2014/main" id="{EA45A9A2-8D3D-0B70-F6A7-2BF225AD664D}"/>
              </a:ext>
            </a:extLst>
          </p:cNvPr>
          <p:cNvPicPr>
            <a:picLocks noChangeAspect="1"/>
          </p:cNvPicPr>
          <p:nvPr userDrawn="1"/>
        </p:nvPicPr>
        <p:blipFill>
          <a:blip r:embed="rId3"/>
          <a:stretch>
            <a:fillRect/>
          </a:stretch>
        </p:blipFill>
        <p:spPr>
          <a:xfrm>
            <a:off x="3005119" y="6009326"/>
            <a:ext cx="2562583" cy="418462"/>
          </a:xfrm>
          <a:prstGeom prst="rect">
            <a:avLst/>
          </a:prstGeom>
        </p:spPr>
      </p:pic>
      <p:pic>
        <p:nvPicPr>
          <p:cNvPr id="5" name="Picture 4" descr="A logo of a credit union&#10;&#10;Description automatically generated">
            <a:extLst>
              <a:ext uri="{FF2B5EF4-FFF2-40B4-BE49-F238E27FC236}">
                <a16:creationId xmlns:a16="http://schemas.microsoft.com/office/drawing/2014/main" id="{4D18769C-AA12-8FBD-07AA-3510D7081C37}"/>
              </a:ext>
            </a:extLst>
          </p:cNvPr>
          <p:cNvPicPr>
            <a:picLocks noChangeAspect="1"/>
          </p:cNvPicPr>
          <p:nvPr userDrawn="1"/>
        </p:nvPicPr>
        <p:blipFill>
          <a:blip r:embed="rId4"/>
          <a:stretch>
            <a:fillRect/>
          </a:stretch>
        </p:blipFill>
        <p:spPr>
          <a:xfrm>
            <a:off x="5567702" y="6009326"/>
            <a:ext cx="659576" cy="418462"/>
          </a:xfrm>
          <a:prstGeom prst="rect">
            <a:avLst/>
          </a:prstGeom>
        </p:spPr>
      </p:pic>
    </p:spTree>
    <p:extLst>
      <p:ext uri="{BB962C8B-B14F-4D97-AF65-F5344CB8AC3E}">
        <p14:creationId xmlns:p14="http://schemas.microsoft.com/office/powerpoint/2010/main" val="1498878970"/>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extLst>
    <p:ext uri="{DCECCB84-F9BA-43D5-87BE-67443E8EF086}">
      <p15:sldGuideLst xmlns:p15="http://schemas.microsoft.com/office/powerpoint/2012/main">
        <p15:guide id="1" pos="438" userDrawn="1">
          <p15:clr>
            <a:srgbClr val="FBAE40"/>
          </p15:clr>
        </p15:guide>
        <p15:guide id="2" orient="horz" pos="216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slide 1">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9D1B7D4-2015-6845-A1D1-BDB096C963CD}"/>
              </a:ext>
            </a:extLst>
          </p:cNvPr>
          <p:cNvPicPr>
            <a:picLocks noChangeAspect="1"/>
          </p:cNvPicPr>
          <p:nvPr userDrawn="1"/>
        </p:nvPicPr>
        <p:blipFill>
          <a:blip r:embed="rId2"/>
          <a:srcRect/>
          <a:stretch/>
        </p:blipFill>
        <p:spPr>
          <a:xfrm>
            <a:off x="6344" y="3568"/>
            <a:ext cx="12179312" cy="6850863"/>
          </a:xfrm>
          <a:prstGeom prst="rect">
            <a:avLst/>
          </a:prstGeom>
          <a:ln>
            <a:noFill/>
          </a:ln>
        </p:spPr>
      </p:pic>
      <p:sp>
        <p:nvSpPr>
          <p:cNvPr id="4" name="Title 1">
            <a:extLst>
              <a:ext uri="{FF2B5EF4-FFF2-40B4-BE49-F238E27FC236}">
                <a16:creationId xmlns:a16="http://schemas.microsoft.com/office/drawing/2014/main" id="{B65722EA-DE60-544D-9A22-5EA69C495DE1}"/>
              </a:ext>
            </a:extLst>
          </p:cNvPr>
          <p:cNvSpPr>
            <a:spLocks noGrp="1"/>
          </p:cNvSpPr>
          <p:nvPr>
            <p:ph type="ctrTitle" hasCustomPrompt="1"/>
          </p:nvPr>
        </p:nvSpPr>
        <p:spPr>
          <a:xfrm>
            <a:off x="716124" y="2075155"/>
            <a:ext cx="10759751" cy="1778388"/>
          </a:xfrm>
        </p:spPr>
        <p:txBody>
          <a:bodyPr lIns="0" tIns="0" rIns="0" bIns="0" anchor="t" anchorCtr="0">
            <a:normAutofit/>
          </a:bodyPr>
          <a:lstStyle>
            <a:lvl1pPr algn="l" defTabSz="914400" rtl="0" eaLnBrk="1" latinLnBrk="0" hangingPunct="1">
              <a:lnSpc>
                <a:spcPct val="90000"/>
              </a:lnSpc>
              <a:spcBef>
                <a:spcPct val="0"/>
              </a:spcBef>
              <a:buNone/>
              <a:defRPr lang="en-US" sz="5000" b="1" i="0" strike="noStrike" kern="1200" baseline="0" dirty="0">
                <a:solidFill>
                  <a:srgbClr val="1E5D8A"/>
                </a:solidFill>
                <a:latin typeface="Helvetica" pitchFamily="2" charset="0"/>
                <a:ea typeface="+mj-ea"/>
                <a:cs typeface="Arial" panose="020B0604020202020204" pitchFamily="34" charset="0"/>
              </a:defRPr>
            </a:lvl1pPr>
          </a:lstStyle>
          <a:p>
            <a:r>
              <a:rPr lang="en-GB" dirty="0"/>
              <a:t>Title</a:t>
            </a:r>
            <a:endParaRPr lang="en-US" dirty="0"/>
          </a:p>
        </p:txBody>
      </p:sp>
    </p:spTree>
    <p:extLst>
      <p:ext uri="{BB962C8B-B14F-4D97-AF65-F5344CB8AC3E}">
        <p14:creationId xmlns:p14="http://schemas.microsoft.com/office/powerpoint/2010/main" val="1922708519"/>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extLst>
    <p:ext uri="{DCECCB84-F9BA-43D5-87BE-67443E8EF086}">
      <p15:sldGuideLst xmlns:p15="http://schemas.microsoft.com/office/powerpoint/2012/main">
        <p15:guide id="1" orient="horz" pos="2160">
          <p15:clr>
            <a:srgbClr val="FBAE40"/>
          </p15:clr>
        </p15:guide>
        <p15:guide id="2" pos="438">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slide 2">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CC05E948-F212-624D-B86A-E2E0E14E922C}"/>
              </a:ext>
            </a:extLst>
          </p:cNvPr>
          <p:cNvPicPr>
            <a:picLocks noChangeAspect="1"/>
          </p:cNvPicPr>
          <p:nvPr userDrawn="1"/>
        </p:nvPicPr>
        <p:blipFill>
          <a:blip r:embed="rId2"/>
          <a:srcRect/>
          <a:stretch/>
        </p:blipFill>
        <p:spPr>
          <a:xfrm>
            <a:off x="6344" y="3568"/>
            <a:ext cx="12179312" cy="6850863"/>
          </a:xfrm>
          <a:prstGeom prst="rect">
            <a:avLst/>
          </a:prstGeom>
          <a:ln>
            <a:noFill/>
          </a:ln>
        </p:spPr>
      </p:pic>
      <p:sp>
        <p:nvSpPr>
          <p:cNvPr id="4" name="Title 1">
            <a:extLst>
              <a:ext uri="{FF2B5EF4-FFF2-40B4-BE49-F238E27FC236}">
                <a16:creationId xmlns:a16="http://schemas.microsoft.com/office/drawing/2014/main" id="{B65722EA-DE60-544D-9A22-5EA69C495DE1}"/>
              </a:ext>
            </a:extLst>
          </p:cNvPr>
          <p:cNvSpPr>
            <a:spLocks noGrp="1"/>
          </p:cNvSpPr>
          <p:nvPr>
            <p:ph type="ctrTitle" hasCustomPrompt="1"/>
          </p:nvPr>
        </p:nvSpPr>
        <p:spPr>
          <a:xfrm>
            <a:off x="716124" y="2075155"/>
            <a:ext cx="10759751" cy="1778388"/>
          </a:xfrm>
        </p:spPr>
        <p:txBody>
          <a:bodyPr lIns="0" tIns="0" rIns="0" bIns="0" anchor="t" anchorCtr="0">
            <a:normAutofit/>
          </a:bodyPr>
          <a:lstStyle>
            <a:lvl1pPr algn="l" defTabSz="914400" rtl="0" eaLnBrk="1" latinLnBrk="0" hangingPunct="1">
              <a:lnSpc>
                <a:spcPct val="90000"/>
              </a:lnSpc>
              <a:spcBef>
                <a:spcPct val="0"/>
              </a:spcBef>
              <a:buNone/>
              <a:defRPr lang="en-US" sz="5000" b="1" i="0" strike="noStrike" kern="1200" baseline="0" dirty="0">
                <a:solidFill>
                  <a:srgbClr val="1E5D8A"/>
                </a:solidFill>
                <a:latin typeface="Helvetica" pitchFamily="2" charset="0"/>
                <a:ea typeface="+mj-ea"/>
                <a:cs typeface="Arial" panose="020B0604020202020204" pitchFamily="34" charset="0"/>
              </a:defRPr>
            </a:lvl1pPr>
          </a:lstStyle>
          <a:p>
            <a:r>
              <a:rPr lang="en-GB" dirty="0"/>
              <a:t>Title</a:t>
            </a:r>
            <a:endParaRPr lang="en-US" dirty="0"/>
          </a:p>
        </p:txBody>
      </p:sp>
    </p:spTree>
    <p:extLst>
      <p:ext uri="{BB962C8B-B14F-4D97-AF65-F5344CB8AC3E}">
        <p14:creationId xmlns:p14="http://schemas.microsoft.com/office/powerpoint/2010/main" val="2605375333"/>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extLst>
    <p:ext uri="{DCECCB84-F9BA-43D5-87BE-67443E8EF086}">
      <p15:sldGuideLst xmlns:p15="http://schemas.microsoft.com/office/powerpoint/2012/main">
        <p15:guide id="1" orient="horz" pos="2160">
          <p15:clr>
            <a:srgbClr val="FBAE40"/>
          </p15:clr>
        </p15:guide>
        <p15:guide id="2" pos="43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slide 3">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9D1B7D4-2015-6845-A1D1-BDB096C963CD}"/>
              </a:ext>
            </a:extLst>
          </p:cNvPr>
          <p:cNvPicPr>
            <a:picLocks noChangeAspect="1"/>
          </p:cNvPicPr>
          <p:nvPr userDrawn="1"/>
        </p:nvPicPr>
        <p:blipFill>
          <a:blip r:embed="rId2"/>
          <a:srcRect/>
          <a:stretch/>
        </p:blipFill>
        <p:spPr>
          <a:xfrm>
            <a:off x="6344" y="3568"/>
            <a:ext cx="12179312" cy="6850863"/>
          </a:xfrm>
          <a:prstGeom prst="rect">
            <a:avLst/>
          </a:prstGeom>
          <a:ln>
            <a:noFill/>
          </a:ln>
        </p:spPr>
      </p:pic>
      <p:sp>
        <p:nvSpPr>
          <p:cNvPr id="4" name="Title 1">
            <a:extLst>
              <a:ext uri="{FF2B5EF4-FFF2-40B4-BE49-F238E27FC236}">
                <a16:creationId xmlns:a16="http://schemas.microsoft.com/office/drawing/2014/main" id="{B65722EA-DE60-544D-9A22-5EA69C495DE1}"/>
              </a:ext>
            </a:extLst>
          </p:cNvPr>
          <p:cNvSpPr>
            <a:spLocks noGrp="1"/>
          </p:cNvSpPr>
          <p:nvPr>
            <p:ph type="ctrTitle" hasCustomPrompt="1"/>
          </p:nvPr>
        </p:nvSpPr>
        <p:spPr>
          <a:xfrm>
            <a:off x="716124" y="2075155"/>
            <a:ext cx="10759751" cy="1778388"/>
          </a:xfrm>
        </p:spPr>
        <p:txBody>
          <a:bodyPr lIns="0" tIns="0" rIns="0" bIns="0" anchor="t" anchorCtr="0">
            <a:normAutofit/>
          </a:bodyPr>
          <a:lstStyle>
            <a:lvl1pPr algn="l">
              <a:defRPr sz="5000" b="1" i="0" strike="noStrike" baseline="0">
                <a:solidFill>
                  <a:schemeClr val="bg1"/>
                </a:solidFill>
                <a:latin typeface="Helvetica" pitchFamily="2" charset="0"/>
                <a:cs typeface="Arial" panose="020B0604020202020204" pitchFamily="34" charset="0"/>
              </a:defRPr>
            </a:lvl1pPr>
          </a:lstStyle>
          <a:p>
            <a:r>
              <a:rPr lang="en-GB" dirty="0"/>
              <a:t>Title</a:t>
            </a:r>
            <a:endParaRPr lang="en-US" dirty="0"/>
          </a:p>
        </p:txBody>
      </p:sp>
    </p:spTree>
    <p:extLst>
      <p:ext uri="{BB962C8B-B14F-4D97-AF65-F5344CB8AC3E}">
        <p14:creationId xmlns:p14="http://schemas.microsoft.com/office/powerpoint/2010/main" val="2020406830"/>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extLst>
    <p:ext uri="{DCECCB84-F9BA-43D5-87BE-67443E8EF086}">
      <p15:sldGuideLst xmlns:p15="http://schemas.microsoft.com/office/powerpoint/2012/main">
        <p15:guide id="1" orient="horz" pos="2160">
          <p15:clr>
            <a:srgbClr val="FBAE40"/>
          </p15:clr>
        </p15:guide>
        <p15:guide id="2" pos="43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slide 4">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9D1B7D4-2015-6845-A1D1-BDB096C963CD}"/>
              </a:ext>
            </a:extLst>
          </p:cNvPr>
          <p:cNvPicPr>
            <a:picLocks noChangeAspect="1"/>
          </p:cNvPicPr>
          <p:nvPr userDrawn="1"/>
        </p:nvPicPr>
        <p:blipFill>
          <a:blip r:embed="rId2"/>
          <a:srcRect/>
          <a:stretch/>
        </p:blipFill>
        <p:spPr>
          <a:xfrm>
            <a:off x="6344" y="3568"/>
            <a:ext cx="12179312" cy="6850863"/>
          </a:xfrm>
          <a:prstGeom prst="rect">
            <a:avLst/>
          </a:prstGeom>
          <a:ln>
            <a:noFill/>
          </a:ln>
        </p:spPr>
      </p:pic>
      <p:sp>
        <p:nvSpPr>
          <p:cNvPr id="4" name="Title 1">
            <a:extLst>
              <a:ext uri="{FF2B5EF4-FFF2-40B4-BE49-F238E27FC236}">
                <a16:creationId xmlns:a16="http://schemas.microsoft.com/office/drawing/2014/main" id="{B65722EA-DE60-544D-9A22-5EA69C495DE1}"/>
              </a:ext>
            </a:extLst>
          </p:cNvPr>
          <p:cNvSpPr>
            <a:spLocks noGrp="1"/>
          </p:cNvSpPr>
          <p:nvPr>
            <p:ph type="ctrTitle" hasCustomPrompt="1"/>
          </p:nvPr>
        </p:nvSpPr>
        <p:spPr>
          <a:xfrm>
            <a:off x="716124" y="2075155"/>
            <a:ext cx="10759751" cy="1778388"/>
          </a:xfrm>
        </p:spPr>
        <p:txBody>
          <a:bodyPr lIns="0" tIns="0" rIns="0" bIns="0" anchor="t" anchorCtr="0">
            <a:normAutofit/>
          </a:bodyPr>
          <a:lstStyle>
            <a:lvl1pPr algn="l">
              <a:defRPr sz="5000" b="1" i="0" strike="noStrike" baseline="0">
                <a:solidFill>
                  <a:schemeClr val="bg1"/>
                </a:solidFill>
                <a:latin typeface="Helvetica" pitchFamily="2" charset="0"/>
                <a:cs typeface="Arial" panose="020B0604020202020204" pitchFamily="34" charset="0"/>
              </a:defRPr>
            </a:lvl1pPr>
          </a:lstStyle>
          <a:p>
            <a:r>
              <a:rPr lang="en-GB" dirty="0"/>
              <a:t>Title</a:t>
            </a:r>
            <a:endParaRPr lang="en-US" dirty="0"/>
          </a:p>
        </p:txBody>
      </p:sp>
    </p:spTree>
    <p:extLst>
      <p:ext uri="{BB962C8B-B14F-4D97-AF65-F5344CB8AC3E}">
        <p14:creationId xmlns:p14="http://schemas.microsoft.com/office/powerpoint/2010/main" val="69306626"/>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extLst>
    <p:ext uri="{DCECCB84-F9BA-43D5-87BE-67443E8EF086}">
      <p15:sldGuideLst xmlns:p15="http://schemas.microsoft.com/office/powerpoint/2012/main">
        <p15:guide id="1" orient="horz" pos="2160">
          <p15:clr>
            <a:srgbClr val="FBAE40"/>
          </p15:clr>
        </p15:guide>
        <p15:guide id="2" pos="43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slide 5">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9D1B7D4-2015-6845-A1D1-BDB096C963CD}"/>
              </a:ext>
            </a:extLst>
          </p:cNvPr>
          <p:cNvPicPr>
            <a:picLocks noChangeAspect="1"/>
          </p:cNvPicPr>
          <p:nvPr userDrawn="1"/>
        </p:nvPicPr>
        <p:blipFill>
          <a:blip r:embed="rId2"/>
          <a:srcRect/>
          <a:stretch/>
        </p:blipFill>
        <p:spPr>
          <a:xfrm>
            <a:off x="6344" y="3568"/>
            <a:ext cx="12179312" cy="6850863"/>
          </a:xfrm>
          <a:prstGeom prst="rect">
            <a:avLst/>
          </a:prstGeom>
          <a:ln>
            <a:noFill/>
          </a:ln>
        </p:spPr>
      </p:pic>
      <p:sp>
        <p:nvSpPr>
          <p:cNvPr id="4" name="Title 1">
            <a:extLst>
              <a:ext uri="{FF2B5EF4-FFF2-40B4-BE49-F238E27FC236}">
                <a16:creationId xmlns:a16="http://schemas.microsoft.com/office/drawing/2014/main" id="{B65722EA-DE60-544D-9A22-5EA69C495DE1}"/>
              </a:ext>
            </a:extLst>
          </p:cNvPr>
          <p:cNvSpPr>
            <a:spLocks noGrp="1"/>
          </p:cNvSpPr>
          <p:nvPr>
            <p:ph type="ctrTitle" hasCustomPrompt="1"/>
          </p:nvPr>
        </p:nvSpPr>
        <p:spPr>
          <a:xfrm>
            <a:off x="716124" y="2075155"/>
            <a:ext cx="10759751" cy="1778388"/>
          </a:xfrm>
        </p:spPr>
        <p:txBody>
          <a:bodyPr lIns="0" tIns="0" rIns="0" bIns="0" anchor="t" anchorCtr="0">
            <a:normAutofit/>
          </a:bodyPr>
          <a:lstStyle>
            <a:lvl1pPr algn="l" defTabSz="914400" rtl="0" eaLnBrk="1" latinLnBrk="0" hangingPunct="1">
              <a:lnSpc>
                <a:spcPct val="90000"/>
              </a:lnSpc>
              <a:spcBef>
                <a:spcPct val="0"/>
              </a:spcBef>
              <a:buNone/>
              <a:defRPr lang="en-US" sz="5000" b="1" i="0" strike="noStrike" kern="1200" baseline="0" dirty="0">
                <a:solidFill>
                  <a:srgbClr val="1E5D8A"/>
                </a:solidFill>
                <a:latin typeface="Helvetica" pitchFamily="2" charset="0"/>
                <a:ea typeface="+mj-ea"/>
                <a:cs typeface="Arial" panose="020B0604020202020204" pitchFamily="34" charset="0"/>
              </a:defRPr>
            </a:lvl1pPr>
          </a:lstStyle>
          <a:p>
            <a:r>
              <a:rPr lang="en-GB" dirty="0"/>
              <a:t>Title</a:t>
            </a:r>
            <a:endParaRPr lang="en-US" dirty="0"/>
          </a:p>
        </p:txBody>
      </p:sp>
    </p:spTree>
    <p:extLst>
      <p:ext uri="{BB962C8B-B14F-4D97-AF65-F5344CB8AC3E}">
        <p14:creationId xmlns:p14="http://schemas.microsoft.com/office/powerpoint/2010/main" val="598227822"/>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extLst>
    <p:ext uri="{DCECCB84-F9BA-43D5-87BE-67443E8EF086}">
      <p15:sldGuideLst xmlns:p15="http://schemas.microsoft.com/office/powerpoint/2012/main">
        <p15:guide id="1" orient="horz" pos="2160">
          <p15:clr>
            <a:srgbClr val="FBAE40"/>
          </p15:clr>
        </p15:guide>
        <p15:guide id="2" pos="43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vider slide 6">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9D1B7D4-2015-6845-A1D1-BDB096C963CD}"/>
              </a:ext>
            </a:extLst>
          </p:cNvPr>
          <p:cNvPicPr>
            <a:picLocks noChangeAspect="1"/>
          </p:cNvPicPr>
          <p:nvPr userDrawn="1"/>
        </p:nvPicPr>
        <p:blipFill>
          <a:blip r:embed="rId2"/>
          <a:srcRect/>
          <a:stretch/>
        </p:blipFill>
        <p:spPr>
          <a:xfrm>
            <a:off x="6344" y="3568"/>
            <a:ext cx="12179312" cy="6850863"/>
          </a:xfrm>
          <a:prstGeom prst="rect">
            <a:avLst/>
          </a:prstGeom>
          <a:ln>
            <a:noFill/>
          </a:ln>
        </p:spPr>
      </p:pic>
      <p:sp>
        <p:nvSpPr>
          <p:cNvPr id="4" name="Title 1">
            <a:extLst>
              <a:ext uri="{FF2B5EF4-FFF2-40B4-BE49-F238E27FC236}">
                <a16:creationId xmlns:a16="http://schemas.microsoft.com/office/drawing/2014/main" id="{B65722EA-DE60-544D-9A22-5EA69C495DE1}"/>
              </a:ext>
            </a:extLst>
          </p:cNvPr>
          <p:cNvSpPr>
            <a:spLocks noGrp="1"/>
          </p:cNvSpPr>
          <p:nvPr>
            <p:ph type="ctrTitle" hasCustomPrompt="1"/>
          </p:nvPr>
        </p:nvSpPr>
        <p:spPr>
          <a:xfrm>
            <a:off x="716124" y="2075155"/>
            <a:ext cx="10759751" cy="1778388"/>
          </a:xfrm>
        </p:spPr>
        <p:txBody>
          <a:bodyPr lIns="0" tIns="0" rIns="0" bIns="0" anchor="t" anchorCtr="0">
            <a:normAutofit/>
          </a:bodyPr>
          <a:lstStyle>
            <a:lvl1pPr algn="l">
              <a:defRPr sz="5000" b="1" i="0" strike="noStrike" baseline="0">
                <a:solidFill>
                  <a:schemeClr val="bg1"/>
                </a:solidFill>
                <a:latin typeface="Helvetica" pitchFamily="2" charset="0"/>
                <a:cs typeface="Arial" panose="020B0604020202020204" pitchFamily="34" charset="0"/>
              </a:defRPr>
            </a:lvl1pPr>
          </a:lstStyle>
          <a:p>
            <a:r>
              <a:rPr lang="en-GB" dirty="0"/>
              <a:t>Title</a:t>
            </a:r>
            <a:endParaRPr lang="en-US" dirty="0"/>
          </a:p>
        </p:txBody>
      </p:sp>
    </p:spTree>
    <p:extLst>
      <p:ext uri="{BB962C8B-B14F-4D97-AF65-F5344CB8AC3E}">
        <p14:creationId xmlns:p14="http://schemas.microsoft.com/office/powerpoint/2010/main" val="2277975332"/>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extLst>
    <p:ext uri="{DCECCB84-F9BA-43D5-87BE-67443E8EF086}">
      <p15:sldGuideLst xmlns:p15="http://schemas.microsoft.com/office/powerpoint/2012/main">
        <p15:guide id="1" orient="horz" pos="2160">
          <p15:clr>
            <a:srgbClr val="FBAE40"/>
          </p15:clr>
        </p15:guide>
        <p15:guide id="2" pos="438">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arge text / Quote">
    <p:spTree>
      <p:nvGrpSpPr>
        <p:cNvPr id="1" name=""/>
        <p:cNvGrpSpPr/>
        <p:nvPr/>
      </p:nvGrpSpPr>
      <p:grpSpPr>
        <a:xfrm>
          <a:off x="0" y="0"/>
          <a:ext cx="0" cy="0"/>
          <a:chOff x="0" y="0"/>
          <a:chExt cx="0" cy="0"/>
        </a:xfrm>
      </p:grpSpPr>
      <p:pic>
        <p:nvPicPr>
          <p:cNvPr id="22" name="Picture 21">
            <a:extLst>
              <a:ext uri="{FF2B5EF4-FFF2-40B4-BE49-F238E27FC236}">
                <a16:creationId xmlns:a16="http://schemas.microsoft.com/office/drawing/2014/main" id="{A368F8AB-E7B6-694A-AD26-A66EDF7AA93F}"/>
              </a:ext>
            </a:extLst>
          </p:cNvPr>
          <p:cNvPicPr>
            <a:picLocks noChangeAspect="1"/>
          </p:cNvPicPr>
          <p:nvPr userDrawn="1"/>
        </p:nvPicPr>
        <p:blipFill>
          <a:blip r:embed="rId2"/>
          <a:stretch>
            <a:fillRect/>
          </a:stretch>
        </p:blipFill>
        <p:spPr>
          <a:xfrm>
            <a:off x="6344" y="3568"/>
            <a:ext cx="12179312" cy="6850863"/>
          </a:xfrm>
          <a:prstGeom prst="rect">
            <a:avLst/>
          </a:prstGeom>
        </p:spPr>
      </p:pic>
      <p:sp>
        <p:nvSpPr>
          <p:cNvPr id="2" name="Rectangle 1">
            <a:extLst>
              <a:ext uri="{FF2B5EF4-FFF2-40B4-BE49-F238E27FC236}">
                <a16:creationId xmlns:a16="http://schemas.microsoft.com/office/drawing/2014/main" id="{ACAAA590-7D16-ED44-9C6D-E76A6590AFCB}"/>
              </a:ext>
            </a:extLst>
          </p:cNvPr>
          <p:cNvSpPr/>
          <p:nvPr userDrawn="1"/>
        </p:nvSpPr>
        <p:spPr>
          <a:xfrm>
            <a:off x="0" y="0"/>
            <a:ext cx="12185656" cy="5730240"/>
          </a:xfrm>
          <a:prstGeom prst="rect">
            <a:avLst/>
          </a:prstGeom>
          <a:solidFill>
            <a:srgbClr val="FAF1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 Placeholder 2">
            <a:extLst>
              <a:ext uri="{FF2B5EF4-FFF2-40B4-BE49-F238E27FC236}">
                <a16:creationId xmlns:a16="http://schemas.microsoft.com/office/drawing/2014/main" id="{8F532545-B82D-0F45-9D6B-EECF9D74180A}"/>
              </a:ext>
            </a:extLst>
          </p:cNvPr>
          <p:cNvSpPr>
            <a:spLocks noGrp="1"/>
          </p:cNvSpPr>
          <p:nvPr>
            <p:ph type="body" idx="12"/>
          </p:nvPr>
        </p:nvSpPr>
        <p:spPr>
          <a:xfrm>
            <a:off x="709299" y="1336431"/>
            <a:ext cx="10951658" cy="3845169"/>
          </a:xfrm>
        </p:spPr>
        <p:txBody>
          <a:bodyPr lIns="0" tIns="0" rIns="0" bIns="0">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3600" b="0" i="0" baseline="0">
                <a:solidFill>
                  <a:srgbClr val="293A50"/>
                </a:solidFill>
                <a:latin typeface="Helvetica" pitchFamily="2" charset="0"/>
              </a:defRPr>
            </a:lvl1pPr>
            <a:lvl2pPr marL="457200" indent="0">
              <a:buNone/>
              <a:defRPr sz="2000">
                <a:solidFill>
                  <a:srgbClr val="283A50"/>
                </a:solidFill>
              </a:defRPr>
            </a:lvl2pPr>
            <a:lvl3pPr marL="914400" indent="0">
              <a:buNone/>
              <a:defRPr sz="1800">
                <a:solidFill>
                  <a:srgbClr val="283A50"/>
                </a:solidFill>
              </a:defRPr>
            </a:lvl3pPr>
            <a:lvl4pPr marL="1371600" indent="0">
              <a:buNone/>
              <a:defRPr sz="1600">
                <a:solidFill>
                  <a:srgbClr val="283A50"/>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a:p>
            <a:pPr lvl="1"/>
            <a:r>
              <a:rPr lang="en-US" dirty="0"/>
              <a:t>Level 1</a:t>
            </a:r>
          </a:p>
          <a:p>
            <a:pPr lvl="2"/>
            <a:r>
              <a:rPr lang="en-US" dirty="0"/>
              <a:t>Level 2</a:t>
            </a:r>
          </a:p>
          <a:p>
            <a:pPr lvl="3"/>
            <a:r>
              <a:rPr lang="en-US" dirty="0"/>
              <a:t>Level 3</a:t>
            </a:r>
          </a:p>
        </p:txBody>
      </p:sp>
    </p:spTree>
    <p:extLst>
      <p:ext uri="{BB962C8B-B14F-4D97-AF65-F5344CB8AC3E}">
        <p14:creationId xmlns:p14="http://schemas.microsoft.com/office/powerpoint/2010/main" val="598145712"/>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extLst>
    <p:ext uri="{DCECCB84-F9BA-43D5-87BE-67443E8EF086}">
      <p15:sldGuideLst xmlns:p15="http://schemas.microsoft.com/office/powerpoint/2012/main">
        <p15:guide id="1" pos="438" userDrawn="1">
          <p15:clr>
            <a:srgbClr val="FBAE40"/>
          </p15:clr>
        </p15:guide>
        <p15:guide id="2" orient="horz" pos="216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o heading_1_Title and body copy">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CCD8DE8B-6CED-534D-A8FD-849CDA643D76}"/>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15" name="Text Placeholder 2">
            <a:extLst>
              <a:ext uri="{FF2B5EF4-FFF2-40B4-BE49-F238E27FC236}">
                <a16:creationId xmlns:a16="http://schemas.microsoft.com/office/drawing/2014/main" id="{8F532545-B82D-0F45-9D6B-EECF9D74180A}"/>
              </a:ext>
            </a:extLst>
          </p:cNvPr>
          <p:cNvSpPr>
            <a:spLocks noGrp="1"/>
          </p:cNvSpPr>
          <p:nvPr>
            <p:ph type="body" idx="12"/>
          </p:nvPr>
        </p:nvSpPr>
        <p:spPr>
          <a:xfrm>
            <a:off x="709299" y="736688"/>
            <a:ext cx="10951658" cy="702106"/>
          </a:xfrm>
        </p:spPr>
        <p:txBody>
          <a:bodyPr lIns="0" tIns="0" rIns="0" bIns="0">
            <a:norm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3600" b="1" i="0" baseline="0">
                <a:solidFill>
                  <a:srgbClr val="F05A36"/>
                </a:solidFill>
                <a:latin typeface="Helvetica"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edit Master text styles</a:t>
            </a:r>
          </a:p>
        </p:txBody>
      </p:sp>
      <p:sp>
        <p:nvSpPr>
          <p:cNvPr id="10" name="Text Placeholder 2">
            <a:extLst>
              <a:ext uri="{FF2B5EF4-FFF2-40B4-BE49-F238E27FC236}">
                <a16:creationId xmlns:a16="http://schemas.microsoft.com/office/drawing/2014/main" id="{C2924973-C173-464D-8CF8-CE5F0748467E}"/>
              </a:ext>
            </a:extLst>
          </p:cNvPr>
          <p:cNvSpPr>
            <a:spLocks noGrp="1"/>
          </p:cNvSpPr>
          <p:nvPr>
            <p:ph type="body" idx="10"/>
          </p:nvPr>
        </p:nvSpPr>
        <p:spPr>
          <a:xfrm>
            <a:off x="709299" y="1469808"/>
            <a:ext cx="10951658" cy="3257673"/>
          </a:xfrm>
        </p:spPr>
        <p:txBody>
          <a:bodyPr lIns="0" tIns="0" rIns="0" bIns="0">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400" b="0" i="0" baseline="0">
                <a:solidFill>
                  <a:srgbClr val="293A50"/>
                </a:solidFill>
                <a:latin typeface="Helvetica" pitchFamily="2" charset="0"/>
              </a:defRPr>
            </a:lvl1pPr>
            <a:lvl2pPr marL="457200" indent="0">
              <a:buNone/>
              <a:defRPr sz="1400">
                <a:solidFill>
                  <a:srgbClr val="283A50"/>
                </a:solidFill>
              </a:defRPr>
            </a:lvl2pPr>
            <a:lvl3pPr marL="914400" indent="0">
              <a:buNone/>
              <a:defRPr sz="1400">
                <a:solidFill>
                  <a:srgbClr val="283A50"/>
                </a:solidFill>
              </a:defRPr>
            </a:lvl3pPr>
            <a:lvl4pPr marL="1371600" indent="0">
              <a:buNone/>
              <a:defRPr sz="1400">
                <a:solidFill>
                  <a:srgbClr val="283A50"/>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edit Master text styles</a:t>
            </a:r>
          </a:p>
          <a:p>
            <a:pPr lvl="1"/>
            <a:r>
              <a:rPr lang="en-US" dirty="0"/>
              <a:t>Level 1</a:t>
            </a:r>
          </a:p>
          <a:p>
            <a:pPr lvl="2"/>
            <a:r>
              <a:rPr lang="en-US" dirty="0"/>
              <a:t>Level 2</a:t>
            </a:r>
          </a:p>
          <a:p>
            <a:pPr lvl="3"/>
            <a:r>
              <a:rPr lang="en-US" dirty="0"/>
              <a:t>Level 3</a:t>
            </a:r>
          </a:p>
          <a:p>
            <a:pPr lvl="0"/>
            <a:endParaRPr lang="en-GB" dirty="0"/>
          </a:p>
        </p:txBody>
      </p:sp>
      <p:pic>
        <p:nvPicPr>
          <p:cNvPr id="3" name="Picture 2" descr="A logo of a credit union&#10;&#10;Description automatically generated">
            <a:extLst>
              <a:ext uri="{FF2B5EF4-FFF2-40B4-BE49-F238E27FC236}">
                <a16:creationId xmlns:a16="http://schemas.microsoft.com/office/drawing/2014/main" id="{533042A3-F063-5EAE-6A1F-9756601C8A86}"/>
              </a:ext>
            </a:extLst>
          </p:cNvPr>
          <p:cNvPicPr>
            <a:picLocks noChangeAspect="1"/>
          </p:cNvPicPr>
          <p:nvPr userDrawn="1"/>
        </p:nvPicPr>
        <p:blipFill>
          <a:blip r:embed="rId3"/>
          <a:stretch>
            <a:fillRect/>
          </a:stretch>
        </p:blipFill>
        <p:spPr>
          <a:xfrm>
            <a:off x="5567702" y="6009326"/>
            <a:ext cx="659576" cy="418462"/>
          </a:xfrm>
          <a:prstGeom prst="rect">
            <a:avLst/>
          </a:prstGeom>
        </p:spPr>
      </p:pic>
      <p:pic>
        <p:nvPicPr>
          <p:cNvPr id="5" name="Picture 4" descr="A blue and white logo&#10;&#10;Description automatically generated">
            <a:extLst>
              <a:ext uri="{FF2B5EF4-FFF2-40B4-BE49-F238E27FC236}">
                <a16:creationId xmlns:a16="http://schemas.microsoft.com/office/drawing/2014/main" id="{557C04DA-C03F-6FB1-52C2-D20634D4E139}"/>
              </a:ext>
            </a:extLst>
          </p:cNvPr>
          <p:cNvPicPr>
            <a:picLocks noChangeAspect="1"/>
          </p:cNvPicPr>
          <p:nvPr userDrawn="1"/>
        </p:nvPicPr>
        <p:blipFill>
          <a:blip r:embed="rId4"/>
          <a:stretch>
            <a:fillRect/>
          </a:stretch>
        </p:blipFill>
        <p:spPr>
          <a:xfrm>
            <a:off x="3005119" y="6009326"/>
            <a:ext cx="2562583" cy="418462"/>
          </a:xfrm>
          <a:prstGeom prst="rect">
            <a:avLst/>
          </a:prstGeom>
        </p:spPr>
      </p:pic>
    </p:spTree>
    <p:extLst>
      <p:ext uri="{BB962C8B-B14F-4D97-AF65-F5344CB8AC3E}">
        <p14:creationId xmlns:p14="http://schemas.microsoft.com/office/powerpoint/2010/main" val="3823525728"/>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extLst>
    <p:ext uri="{DCECCB84-F9BA-43D5-87BE-67443E8EF086}">
      <p15:sldGuideLst xmlns:p15="http://schemas.microsoft.com/office/powerpoint/2012/main">
        <p15:guide id="1" pos="438">
          <p15:clr>
            <a:srgbClr val="FBAE40"/>
          </p15:clr>
        </p15:guide>
        <p15:guide id="2" orient="horz" pos="216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A9C42AD-2D68-AD4E-90C5-676AA81C01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a:extLst>
              <a:ext uri="{FF2B5EF4-FFF2-40B4-BE49-F238E27FC236}">
                <a16:creationId xmlns:a16="http://schemas.microsoft.com/office/drawing/2014/main" id="{3390C6B0-47E4-7643-AB1A-51DA22273F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a:extLst>
              <a:ext uri="{FF2B5EF4-FFF2-40B4-BE49-F238E27FC236}">
                <a16:creationId xmlns:a16="http://schemas.microsoft.com/office/drawing/2014/main" id="{E6335E8F-F50E-0F49-A651-F4BC85C244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tint val="75000"/>
                  </a:schemeClr>
                </a:solidFill>
                <a:latin typeface="Helvetica" pitchFamily="2" charset="0"/>
              </a:defRPr>
            </a:lvl1pPr>
          </a:lstStyle>
          <a:p>
            <a:endParaRPr lang="en-US" dirty="0"/>
          </a:p>
        </p:txBody>
      </p:sp>
      <p:sp>
        <p:nvSpPr>
          <p:cNvPr id="5" name="Footer Placeholder 4">
            <a:extLst>
              <a:ext uri="{FF2B5EF4-FFF2-40B4-BE49-F238E27FC236}">
                <a16:creationId xmlns:a16="http://schemas.microsoft.com/office/drawing/2014/main" id="{C4763828-8863-6B4D-8ED8-D4D530D2534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tint val="75000"/>
                  </a:schemeClr>
                </a:solidFill>
                <a:latin typeface="Helvetica" pitchFamily="2" charset="0"/>
              </a:defRPr>
            </a:lvl1pPr>
          </a:lstStyle>
          <a:p>
            <a:r>
              <a:rPr lang="en-US" dirty="0"/>
              <a:t>Name of Title</a:t>
            </a:r>
          </a:p>
        </p:txBody>
      </p:sp>
      <p:sp>
        <p:nvSpPr>
          <p:cNvPr id="6" name="Slide Number Placeholder 5">
            <a:extLst>
              <a:ext uri="{FF2B5EF4-FFF2-40B4-BE49-F238E27FC236}">
                <a16:creationId xmlns:a16="http://schemas.microsoft.com/office/drawing/2014/main" id="{7B49EED4-DBBE-3E47-9B1C-788761C7B59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i="0">
                <a:solidFill>
                  <a:schemeClr val="tx1">
                    <a:tint val="75000"/>
                  </a:schemeClr>
                </a:solidFill>
                <a:latin typeface="Helvetica" pitchFamily="2" charset="0"/>
              </a:defRPr>
            </a:lvl1pPr>
          </a:lstStyle>
          <a:p>
            <a:fld id="{286C6E1B-36A7-764A-BB50-845B9884EAB8}" type="slidenum">
              <a:rPr lang="en-US" smtClean="0"/>
              <a:pPr/>
              <a:t>‹#›</a:t>
            </a:fld>
            <a:endParaRPr lang="en-US" dirty="0"/>
          </a:p>
        </p:txBody>
      </p:sp>
    </p:spTree>
    <p:extLst>
      <p:ext uri="{BB962C8B-B14F-4D97-AF65-F5344CB8AC3E}">
        <p14:creationId xmlns:p14="http://schemas.microsoft.com/office/powerpoint/2010/main" val="2588271593"/>
      </p:ext>
    </p:extLst>
  </p:cSld>
  <p:clrMap bg1="lt1" tx1="dk1" bg2="lt2" tx2="dk2" accent1="accent1" accent2="accent2" accent3="accent3" accent4="accent4" accent5="accent5" accent6="accent6" hlink="hlink" folHlink="folHlink"/>
  <p:sldLayoutIdLst>
    <p:sldLayoutId id="2147483660" r:id="rId1"/>
    <p:sldLayoutId id="2147483709" r:id="rId2"/>
    <p:sldLayoutId id="2147483710" r:id="rId3"/>
    <p:sldLayoutId id="2147483711" r:id="rId4"/>
    <p:sldLayoutId id="2147483712" r:id="rId5"/>
    <p:sldLayoutId id="2147483713" r:id="rId6"/>
    <p:sldLayoutId id="2147483714" r:id="rId7"/>
    <p:sldLayoutId id="2147483700" r:id="rId8"/>
    <p:sldLayoutId id="2147483703" r:id="rId9"/>
    <p:sldLayoutId id="2147483704" r:id="rId10"/>
    <p:sldLayoutId id="2147483706" r:id="rId11"/>
    <p:sldLayoutId id="2147483707" r:id="rId12"/>
    <p:sldLayoutId id="2147483708" r:id="rId13"/>
    <p:sldLayoutId id="2147483649" r:id="rId14"/>
  </p:sldLayoutIdLst>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hf hdr="0" dt="0"/>
  <p:txStyles>
    <p:titleStyle>
      <a:lvl1pPr algn="l" defTabSz="914400" rtl="0" eaLnBrk="1" latinLnBrk="0" hangingPunct="1">
        <a:lnSpc>
          <a:spcPct val="90000"/>
        </a:lnSpc>
        <a:spcBef>
          <a:spcPct val="0"/>
        </a:spcBef>
        <a:buNone/>
        <a:defRPr sz="4400" b="0" i="0" kern="1200">
          <a:solidFill>
            <a:srgbClr val="283A50"/>
          </a:solidFill>
          <a:latin typeface="Helvetica"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283A50"/>
          </a:solidFill>
          <a:latin typeface="Helvetica"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283A50"/>
          </a:solidFill>
          <a:latin typeface="Helvetica"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283A50"/>
          </a:solidFill>
          <a:latin typeface="Helvetica"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283A50"/>
          </a:solidFill>
          <a:latin typeface="Helvetica"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283A50"/>
          </a:solidFill>
          <a:latin typeface="Helvetica"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3" Type="http://schemas.openxmlformats.org/officeDocument/2006/relationships/hyperlink" Target="mailto:education@lia.ie" TargetMode="External"/><Relationship Id="rId2" Type="http://schemas.openxmlformats.org/officeDocument/2006/relationships/hyperlink" Target="mailto:imccormack@creditunion.ie" TargetMode="Externa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2709A592-ED9E-3B45-80F6-156F52E885F0}"/>
              </a:ext>
            </a:extLst>
          </p:cNvPr>
          <p:cNvSpPr>
            <a:spLocks noGrp="1"/>
          </p:cNvSpPr>
          <p:nvPr>
            <p:ph type="subTitle" idx="1"/>
          </p:nvPr>
        </p:nvSpPr>
        <p:spPr/>
        <p:txBody>
          <a:bodyPr/>
          <a:lstStyle/>
          <a:p>
            <a:r>
              <a:rPr lang="en-US" dirty="0"/>
              <a:t>18/04/2024</a:t>
            </a:r>
          </a:p>
        </p:txBody>
      </p:sp>
      <p:sp>
        <p:nvSpPr>
          <p:cNvPr id="9" name="Title 1">
            <a:extLst>
              <a:ext uri="{FF2B5EF4-FFF2-40B4-BE49-F238E27FC236}">
                <a16:creationId xmlns:a16="http://schemas.microsoft.com/office/drawing/2014/main" id="{E5FF5196-4329-3242-8BCD-2EFBAC79146C}"/>
              </a:ext>
            </a:extLst>
          </p:cNvPr>
          <p:cNvSpPr>
            <a:spLocks noGrp="1"/>
          </p:cNvSpPr>
          <p:nvPr>
            <p:ph type="ctrTitle"/>
          </p:nvPr>
        </p:nvSpPr>
        <p:spPr>
          <a:xfrm>
            <a:off x="716124" y="2840229"/>
            <a:ext cx="6108298" cy="361744"/>
          </a:xfrm>
        </p:spPr>
        <p:txBody>
          <a:bodyPr>
            <a:noAutofit/>
          </a:bodyPr>
          <a:lstStyle/>
          <a:p>
            <a:r>
              <a:rPr lang="en-US" sz="4000" i="0" u="none" strike="noStrike" dirty="0">
                <a:solidFill>
                  <a:schemeClr val="bg2"/>
                </a:solidFill>
                <a:effectLst/>
                <a:latin typeface="Helvetica"/>
                <a:cs typeface="Arial"/>
              </a:rPr>
              <a:t>Practical Implications of MCC </a:t>
            </a:r>
            <a:r>
              <a:rPr lang="en-US" sz="4000" dirty="0">
                <a:solidFill>
                  <a:schemeClr val="bg2"/>
                </a:solidFill>
                <a:latin typeface="Helvetica"/>
                <a:cs typeface="Arial"/>
              </a:rPr>
              <a:t>for Credit Union</a:t>
            </a:r>
            <a:r>
              <a:rPr lang="en-US" sz="4000" b="0" dirty="0">
                <a:solidFill>
                  <a:schemeClr val="bg2"/>
                </a:solidFill>
                <a:latin typeface="Helvetica"/>
                <a:cs typeface="Arial"/>
              </a:rPr>
              <a:t>s</a:t>
            </a:r>
            <a:br>
              <a:rPr lang="en-US" sz="3600" b="0" i="0" u="none" strike="noStrike" dirty="0">
                <a:effectLst/>
                <a:latin typeface="Helvetica" panose="020B0604020202020204" pitchFamily="34" charset="0"/>
              </a:rPr>
            </a:br>
            <a:br>
              <a:rPr lang="en-US" sz="3600" b="0" dirty="0"/>
            </a:br>
            <a:br>
              <a:rPr lang="en-US" sz="2400" b="0" dirty="0">
                <a:latin typeface="Helvetica"/>
                <a:cs typeface="Arial"/>
              </a:rPr>
            </a:br>
            <a:r>
              <a:rPr lang="en-US" sz="2400" b="0" dirty="0">
                <a:solidFill>
                  <a:schemeClr val="bg2"/>
                </a:solidFill>
                <a:latin typeface="Helvetica"/>
                <a:cs typeface="Arial"/>
              </a:rPr>
              <a:t>Presented By</a:t>
            </a:r>
            <a:br>
              <a:rPr lang="en-US" sz="2400" b="0" dirty="0"/>
            </a:br>
            <a:r>
              <a:rPr lang="en-US" sz="2400" b="0" dirty="0" err="1">
                <a:solidFill>
                  <a:schemeClr val="bg2"/>
                </a:solidFill>
                <a:latin typeface="Helvetica"/>
                <a:cs typeface="Arial"/>
              </a:rPr>
              <a:t>Íde</a:t>
            </a:r>
            <a:r>
              <a:rPr lang="en-US" sz="2400" b="0" dirty="0">
                <a:solidFill>
                  <a:schemeClr val="bg2"/>
                </a:solidFill>
                <a:latin typeface="Helvetica"/>
                <a:cs typeface="Arial"/>
              </a:rPr>
              <a:t> McCormack</a:t>
            </a:r>
          </a:p>
        </p:txBody>
      </p:sp>
      <p:pic>
        <p:nvPicPr>
          <p:cNvPr id="2" name="Picture 1" descr="A logo of a credit union&#10;&#10;Description automatically generated">
            <a:extLst>
              <a:ext uri="{FF2B5EF4-FFF2-40B4-BE49-F238E27FC236}">
                <a16:creationId xmlns:a16="http://schemas.microsoft.com/office/drawing/2014/main" id="{A7DDCD7E-B3B5-D475-4A4D-7CC9FCEF6739}"/>
              </a:ext>
            </a:extLst>
          </p:cNvPr>
          <p:cNvPicPr>
            <a:picLocks noChangeAspect="1"/>
          </p:cNvPicPr>
          <p:nvPr/>
        </p:nvPicPr>
        <p:blipFill>
          <a:blip r:embed="rId3"/>
          <a:stretch>
            <a:fillRect/>
          </a:stretch>
        </p:blipFill>
        <p:spPr>
          <a:xfrm>
            <a:off x="6317491" y="451100"/>
            <a:ext cx="892461" cy="527622"/>
          </a:xfrm>
          <a:prstGeom prst="rect">
            <a:avLst/>
          </a:prstGeom>
        </p:spPr>
      </p:pic>
      <p:pic>
        <p:nvPicPr>
          <p:cNvPr id="4" name="Picture 3" descr="A blue and white logo&#10;&#10;Description automatically generated">
            <a:extLst>
              <a:ext uri="{FF2B5EF4-FFF2-40B4-BE49-F238E27FC236}">
                <a16:creationId xmlns:a16="http://schemas.microsoft.com/office/drawing/2014/main" id="{9FD9A6EC-13CE-915D-CE2F-3B4FE819FE2C}"/>
              </a:ext>
            </a:extLst>
          </p:cNvPr>
          <p:cNvPicPr>
            <a:picLocks noChangeAspect="1"/>
          </p:cNvPicPr>
          <p:nvPr/>
        </p:nvPicPr>
        <p:blipFill>
          <a:blip r:embed="rId4"/>
          <a:stretch>
            <a:fillRect/>
          </a:stretch>
        </p:blipFill>
        <p:spPr>
          <a:xfrm>
            <a:off x="3117618" y="453241"/>
            <a:ext cx="3202113" cy="524561"/>
          </a:xfrm>
          <a:prstGeom prst="rect">
            <a:avLst/>
          </a:prstGeom>
        </p:spPr>
      </p:pic>
    </p:spTree>
    <p:extLst>
      <p:ext uri="{BB962C8B-B14F-4D97-AF65-F5344CB8AC3E}">
        <p14:creationId xmlns:p14="http://schemas.microsoft.com/office/powerpoint/2010/main" val="344329167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67BC5E8-A76F-2F4E-B9CA-1970E1C4F12E}"/>
              </a:ext>
            </a:extLst>
          </p:cNvPr>
          <p:cNvSpPr>
            <a:spLocks noGrp="1"/>
          </p:cNvSpPr>
          <p:nvPr>
            <p:ph type="body" idx="12"/>
          </p:nvPr>
        </p:nvSpPr>
        <p:spPr>
          <a:xfrm>
            <a:off x="709299" y="451692"/>
            <a:ext cx="10951658" cy="583894"/>
          </a:xfrm>
        </p:spPr>
        <p:txBody>
          <a:bodyPr/>
          <a:lstStyle/>
          <a:p>
            <a:r>
              <a:rPr lang="en-US" dirty="0"/>
              <a:t>Impact on Operational Process</a:t>
            </a:r>
          </a:p>
        </p:txBody>
      </p:sp>
      <p:sp>
        <p:nvSpPr>
          <p:cNvPr id="3" name="Text Placeholder 2">
            <a:extLst>
              <a:ext uri="{FF2B5EF4-FFF2-40B4-BE49-F238E27FC236}">
                <a16:creationId xmlns:a16="http://schemas.microsoft.com/office/drawing/2014/main" id="{04630158-FC20-0919-B160-CF6534AB6941}"/>
              </a:ext>
            </a:extLst>
          </p:cNvPr>
          <p:cNvSpPr txBox="1">
            <a:spLocks/>
          </p:cNvSpPr>
          <p:nvPr/>
        </p:nvSpPr>
        <p:spPr>
          <a:xfrm>
            <a:off x="620171" y="881350"/>
            <a:ext cx="10951657" cy="4660134"/>
          </a:xfrm>
          <a:prstGeom prst="rect">
            <a:avLst/>
          </a:prstGeom>
        </p:spPr>
        <p:txBody>
          <a:bodyPr vert="horz" lIns="0" tIns="0" rIns="0" bIns="0" rtlCol="0">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400" b="0" i="0" kern="1200" baseline="0">
                <a:solidFill>
                  <a:srgbClr val="293A50"/>
                </a:solidFill>
                <a:latin typeface="Helvetica" pitchFamily="2" charset="0"/>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b="0" i="0" kern="1200">
                <a:solidFill>
                  <a:srgbClr val="283A50"/>
                </a:solidFill>
                <a:latin typeface="Helvetica" pitchFamily="2" charset="0"/>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400" b="0" i="0" kern="1200">
                <a:solidFill>
                  <a:srgbClr val="283A50"/>
                </a:solidFill>
                <a:latin typeface="Helvetica" pitchFamily="2" charset="0"/>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rgbClr val="283A50"/>
                </a:solidFill>
                <a:latin typeface="Helvetica" pitchFamily="2" charset="0"/>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0" i="0" kern="1200">
                <a:solidFill>
                  <a:schemeClr val="tx1">
                    <a:tint val="75000"/>
                  </a:schemeClr>
                </a:solidFill>
                <a:latin typeface="Helvetica" pitchFamily="2" charset="0"/>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r>
              <a:rPr lang="en-US" sz="2200" dirty="0"/>
              <a:t>Aside from the loan process from enquiry to drawdown, the following processes require suitably qualified individuals:</a:t>
            </a:r>
          </a:p>
          <a:p>
            <a:endParaRPr lang="en-US" sz="2200" dirty="0"/>
          </a:p>
          <a:p>
            <a:pPr marL="571500" indent="-571500">
              <a:buFont typeface="Arial" panose="020B0604020202020204" pitchFamily="34" charset="0"/>
              <a:buChar char="•"/>
            </a:pPr>
            <a:r>
              <a:rPr lang="en-US" sz="2200" dirty="0"/>
              <a:t>Term deposit enquiries, account opening, etc.</a:t>
            </a:r>
          </a:p>
          <a:p>
            <a:pPr marL="571500" indent="-571500">
              <a:buFont typeface="Arial" panose="020B0604020202020204" pitchFamily="34" charset="0"/>
              <a:buChar char="•"/>
            </a:pPr>
            <a:r>
              <a:rPr lang="en-US" sz="2200" dirty="0"/>
              <a:t>Claims involving loans e.g. LP/LS – as loan protection covers permanent incapacity</a:t>
            </a:r>
          </a:p>
          <a:p>
            <a:pPr marL="571500" indent="-571500">
              <a:buFont typeface="Arial" panose="020B0604020202020204" pitchFamily="34" charset="0"/>
              <a:buChar char="•"/>
            </a:pPr>
            <a:r>
              <a:rPr lang="en-US" sz="2200" dirty="0"/>
              <a:t>Complaints officer/team/committee</a:t>
            </a:r>
          </a:p>
          <a:p>
            <a:pPr marL="571500" indent="-571500">
              <a:buFont typeface="Arial" panose="020B0604020202020204" pitchFamily="34" charset="0"/>
              <a:buChar char="•"/>
            </a:pPr>
            <a:r>
              <a:rPr lang="en-US" sz="2200" dirty="0"/>
              <a:t>Loan appeals</a:t>
            </a:r>
          </a:p>
          <a:p>
            <a:pPr marL="571500" indent="-571500">
              <a:buFont typeface="Arial" panose="020B0604020202020204" pitchFamily="34" charset="0"/>
              <a:buChar char="•"/>
            </a:pPr>
            <a:r>
              <a:rPr lang="en-US" sz="2200" dirty="0"/>
              <a:t>Persons/body in direct management or in a supervisory role who may not have a direct involvement in the lending or term deposit process e.g. Operations Manager, Office Manager, etc.</a:t>
            </a:r>
          </a:p>
          <a:p>
            <a:pPr marL="571500" indent="-571500">
              <a:buFont typeface="Arial" panose="020B0604020202020204" pitchFamily="34" charset="0"/>
              <a:buChar char="•"/>
            </a:pPr>
            <a:endParaRPr lang="en-US" sz="3200" dirty="0"/>
          </a:p>
          <a:p>
            <a:pPr marL="571500" indent="-571500">
              <a:buFont typeface="Arial" panose="020B0604020202020204" pitchFamily="34" charset="0"/>
              <a:buChar char="•"/>
            </a:pPr>
            <a:endParaRPr lang="en-US" sz="3200" dirty="0"/>
          </a:p>
          <a:p>
            <a:pPr marL="571500" indent="-571500">
              <a:buFont typeface="Arial" panose="020B0604020202020204" pitchFamily="34" charset="0"/>
              <a:buChar char="•"/>
            </a:pPr>
            <a:endParaRPr lang="en-IE" sz="2900" dirty="0">
              <a:latin typeface="+mn-lt"/>
            </a:endParaRPr>
          </a:p>
          <a:p>
            <a:pPr marL="571500" indent="-571500">
              <a:buFont typeface="Arial" panose="020B0604020202020204" pitchFamily="34" charset="0"/>
              <a:buChar char="•"/>
            </a:pPr>
            <a:endParaRPr lang="en-IE" sz="2900" dirty="0">
              <a:latin typeface="+mn-lt"/>
            </a:endParaRPr>
          </a:p>
          <a:p>
            <a:endParaRPr lang="en-US" dirty="0"/>
          </a:p>
        </p:txBody>
      </p:sp>
    </p:spTree>
    <p:extLst>
      <p:ext uri="{BB962C8B-B14F-4D97-AF65-F5344CB8AC3E}">
        <p14:creationId xmlns:p14="http://schemas.microsoft.com/office/powerpoint/2010/main" val="756447322"/>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67BC5E8-A76F-2F4E-B9CA-1970E1C4F12E}"/>
              </a:ext>
            </a:extLst>
          </p:cNvPr>
          <p:cNvSpPr>
            <a:spLocks noGrp="1"/>
          </p:cNvSpPr>
          <p:nvPr>
            <p:ph type="body" idx="12"/>
          </p:nvPr>
        </p:nvSpPr>
        <p:spPr/>
        <p:txBody>
          <a:bodyPr/>
          <a:lstStyle/>
          <a:p>
            <a:r>
              <a:rPr lang="en-US" dirty="0"/>
              <a:t>Impact on Operational Processes – Credit Control</a:t>
            </a:r>
          </a:p>
        </p:txBody>
      </p:sp>
      <p:sp>
        <p:nvSpPr>
          <p:cNvPr id="10" name="Text Placeholder 2">
            <a:extLst>
              <a:ext uri="{FF2B5EF4-FFF2-40B4-BE49-F238E27FC236}">
                <a16:creationId xmlns:a16="http://schemas.microsoft.com/office/drawing/2014/main" id="{C25FF624-28D2-F242-9AA1-0BB8276B30E1}"/>
              </a:ext>
            </a:extLst>
          </p:cNvPr>
          <p:cNvSpPr>
            <a:spLocks noGrp="1"/>
          </p:cNvSpPr>
          <p:nvPr>
            <p:ph type="body" idx="10"/>
          </p:nvPr>
        </p:nvSpPr>
        <p:spPr>
          <a:xfrm>
            <a:off x="709299" y="1752303"/>
            <a:ext cx="10951657" cy="4137546"/>
          </a:xfrm>
        </p:spPr>
        <p:txBody>
          <a:bodyPr>
            <a:normAutofit/>
          </a:bodyPr>
          <a:lstStyle/>
          <a:p>
            <a:pPr marL="571500" indent="-571500">
              <a:buFont typeface="Arial" panose="020B0604020202020204" pitchFamily="34" charset="0"/>
              <a:buChar char="•"/>
            </a:pPr>
            <a:r>
              <a:rPr lang="en-IE" sz="2000" dirty="0">
                <a:latin typeface="+mn-lt"/>
              </a:rPr>
              <a:t>Credit Control staff need to meet MCC requirements as they assist members with temporary arrangements, rescheduling and arrears management</a:t>
            </a:r>
          </a:p>
          <a:p>
            <a:pPr marL="571500" indent="-571500">
              <a:buFont typeface="Arial" panose="020B0604020202020204" pitchFamily="34" charset="0"/>
              <a:buChar char="•"/>
            </a:pPr>
            <a:r>
              <a:rPr lang="en-IE" sz="2000" dirty="0">
                <a:latin typeface="+mn-lt"/>
              </a:rPr>
              <a:t>Discussion or queries with members </a:t>
            </a:r>
            <a:r>
              <a:rPr lang="en-US" sz="2000" dirty="0">
                <a:effectLst/>
                <a:latin typeface="+mn-lt"/>
                <a:ea typeface="Calibri" panose="020F0502020204030204" pitchFamily="34" charset="0"/>
                <a:cs typeface="Times New Roman" panose="02020603050405020304" pitchFamily="18" charset="0"/>
              </a:rPr>
              <a:t>regarding out of order overdrafts, missed payments, extra payments, arrears or pre arrears can only be with a qualified teller or Credit Control Officer</a:t>
            </a:r>
            <a:endParaRPr lang="en-IE" sz="2000" dirty="0">
              <a:latin typeface="+mn-lt"/>
            </a:endParaRPr>
          </a:p>
          <a:p>
            <a:pPr marL="571500" indent="-571500">
              <a:buFont typeface="Arial" panose="020B0604020202020204" pitchFamily="34" charset="0"/>
              <a:buChar char="•"/>
            </a:pPr>
            <a:r>
              <a:rPr lang="en-IE" sz="2000" dirty="0">
                <a:latin typeface="+mn-lt"/>
              </a:rPr>
              <a:t>If Credit Control work is outsourced MCC requirements need to be addressed as part of the tender process and the annual review process to ensure continued compliance</a:t>
            </a:r>
          </a:p>
          <a:p>
            <a:pPr marL="571500" indent="-571500">
              <a:buFont typeface="Arial" panose="020B0604020202020204" pitchFamily="34" charset="0"/>
              <a:buChar char="•"/>
            </a:pPr>
            <a:r>
              <a:rPr lang="en-IE" sz="2000" dirty="0">
                <a:latin typeface="+mn-lt"/>
              </a:rPr>
              <a:t>Need to be cognizant of the ongoing F&amp;P requirements for in scope outsourced functions</a:t>
            </a:r>
          </a:p>
          <a:p>
            <a:pPr marL="571500" indent="-571500">
              <a:buFont typeface="Arial" panose="020B0604020202020204" pitchFamily="34" charset="0"/>
              <a:buChar char="•"/>
            </a:pPr>
            <a:r>
              <a:rPr lang="en-IE" sz="2000" dirty="0">
                <a:latin typeface="+mn-lt"/>
              </a:rPr>
              <a:t>An outsourcing review template should be used to ensure a standardised and compliant approach</a:t>
            </a:r>
          </a:p>
          <a:p>
            <a:endParaRPr lang="en-US" dirty="0"/>
          </a:p>
        </p:txBody>
      </p:sp>
    </p:spTree>
    <p:extLst>
      <p:ext uri="{BB962C8B-B14F-4D97-AF65-F5344CB8AC3E}">
        <p14:creationId xmlns:p14="http://schemas.microsoft.com/office/powerpoint/2010/main" val="2716310635"/>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364ECED7-DB00-8943-9A5E-F0F6E664526B}"/>
              </a:ext>
            </a:extLst>
          </p:cNvPr>
          <p:cNvSpPr>
            <a:spLocks noGrp="1"/>
          </p:cNvSpPr>
          <p:nvPr>
            <p:ph type="body" idx="10"/>
          </p:nvPr>
        </p:nvSpPr>
        <p:spPr>
          <a:xfrm>
            <a:off x="709299" y="1613500"/>
            <a:ext cx="10951658" cy="3257673"/>
          </a:xfrm>
        </p:spPr>
        <p:txBody>
          <a:bodyPr>
            <a:normAutofit/>
          </a:bodyPr>
          <a:lstStyle/>
          <a:p>
            <a:pPr marL="0" indent="0">
              <a:buNone/>
            </a:pPr>
            <a:r>
              <a:rPr lang="en-IE" sz="2000" dirty="0">
                <a:solidFill>
                  <a:srgbClr val="283A50"/>
                </a:solidFill>
                <a:latin typeface="+mn-lt"/>
              </a:rPr>
              <a:t>Where credit unions provide term deposit accounts for 1 year or more to members the following activities are within scope of MCC requirements from 1</a:t>
            </a:r>
            <a:r>
              <a:rPr lang="en-IE" sz="2000" baseline="30000" dirty="0">
                <a:solidFill>
                  <a:srgbClr val="283A50"/>
                </a:solidFill>
                <a:latin typeface="+mn-lt"/>
              </a:rPr>
              <a:t>st</a:t>
            </a:r>
            <a:r>
              <a:rPr lang="en-IE" sz="2000" dirty="0">
                <a:solidFill>
                  <a:srgbClr val="283A50"/>
                </a:solidFill>
                <a:latin typeface="+mn-lt"/>
              </a:rPr>
              <a:t> October 2024:</a:t>
            </a:r>
          </a:p>
          <a:p>
            <a:pPr marL="0" indent="0">
              <a:spcBef>
                <a:spcPts val="0"/>
              </a:spcBef>
              <a:buNone/>
            </a:pPr>
            <a:endParaRPr lang="en-IE" sz="2000" dirty="0">
              <a:solidFill>
                <a:srgbClr val="283A50"/>
              </a:solidFill>
              <a:latin typeface="+mn-lt"/>
            </a:endParaRPr>
          </a:p>
          <a:p>
            <a:pPr marL="342900" indent="-342900">
              <a:lnSpc>
                <a:spcPct val="150000"/>
              </a:lnSpc>
              <a:spcBef>
                <a:spcPts val="0"/>
              </a:spcBef>
              <a:buFont typeface="Arial" panose="020B0604020202020204" pitchFamily="34" charset="0"/>
              <a:buChar char="•"/>
            </a:pPr>
            <a:r>
              <a:rPr lang="en-US" sz="2000" b="0" i="0" dirty="0">
                <a:solidFill>
                  <a:srgbClr val="283A50"/>
                </a:solidFill>
                <a:effectLst/>
                <a:latin typeface="+mn-lt"/>
              </a:rPr>
              <a:t>Giving of advice to a member in relation to the provision of a term deposit account</a:t>
            </a:r>
          </a:p>
          <a:p>
            <a:pPr marL="342900" indent="-342900">
              <a:lnSpc>
                <a:spcPct val="150000"/>
              </a:lnSpc>
              <a:spcBef>
                <a:spcPts val="0"/>
              </a:spcBef>
              <a:buFont typeface="Arial" panose="020B0604020202020204" pitchFamily="34" charset="0"/>
              <a:buChar char="•"/>
            </a:pPr>
            <a:r>
              <a:rPr lang="en-US" sz="2000" dirty="0">
                <a:solidFill>
                  <a:srgbClr val="283A50"/>
                </a:solidFill>
                <a:latin typeface="+mn-lt"/>
              </a:rPr>
              <a:t>Arranging or offering to arrange a term deposit account for a member</a:t>
            </a:r>
          </a:p>
          <a:p>
            <a:pPr marL="342900" indent="-342900">
              <a:lnSpc>
                <a:spcPct val="150000"/>
              </a:lnSpc>
              <a:spcBef>
                <a:spcPts val="0"/>
              </a:spcBef>
              <a:buFont typeface="Arial" panose="020B0604020202020204" pitchFamily="34" charset="0"/>
              <a:buChar char="•"/>
            </a:pPr>
            <a:r>
              <a:rPr lang="en-US" sz="2000" dirty="0">
                <a:solidFill>
                  <a:srgbClr val="283A50"/>
                </a:solidFill>
                <a:latin typeface="+mn-lt"/>
              </a:rPr>
              <a:t>Supervising </a:t>
            </a:r>
            <a:r>
              <a:rPr lang="en-US" sz="2000" b="0" i="0" dirty="0">
                <a:solidFill>
                  <a:srgbClr val="283A50"/>
                </a:solidFill>
                <a:effectLst/>
                <a:latin typeface="+mn-lt"/>
              </a:rPr>
              <a:t>or direct managing those persons providing the above services</a:t>
            </a:r>
          </a:p>
          <a:p>
            <a:pPr marL="342900" indent="-342900">
              <a:lnSpc>
                <a:spcPct val="150000"/>
              </a:lnSpc>
              <a:spcBef>
                <a:spcPts val="0"/>
              </a:spcBef>
              <a:buFont typeface="Arial" panose="020B0604020202020204" pitchFamily="34" charset="0"/>
              <a:buChar char="•"/>
            </a:pPr>
            <a:r>
              <a:rPr lang="en-US" sz="2000" b="0" i="0" dirty="0">
                <a:solidFill>
                  <a:srgbClr val="283A50"/>
                </a:solidFill>
                <a:effectLst/>
                <a:latin typeface="+mn-lt"/>
              </a:rPr>
              <a:t>Adjudicating on any member complaint relating to term deposit accounts</a:t>
            </a:r>
            <a:endParaRPr lang="en-IE" sz="2000" dirty="0">
              <a:solidFill>
                <a:srgbClr val="283A50"/>
              </a:solidFill>
              <a:latin typeface="+mn-lt"/>
            </a:endParaRPr>
          </a:p>
        </p:txBody>
      </p:sp>
      <p:sp>
        <p:nvSpPr>
          <p:cNvPr id="2" name="TextBox 1">
            <a:extLst>
              <a:ext uri="{FF2B5EF4-FFF2-40B4-BE49-F238E27FC236}">
                <a16:creationId xmlns:a16="http://schemas.microsoft.com/office/drawing/2014/main" id="{21F2D97D-4113-0E2B-3274-4A81B86F81AB}"/>
              </a:ext>
            </a:extLst>
          </p:cNvPr>
          <p:cNvSpPr txBox="1"/>
          <p:nvPr/>
        </p:nvSpPr>
        <p:spPr>
          <a:xfrm>
            <a:off x="709299" y="609229"/>
            <a:ext cx="10951658" cy="584775"/>
          </a:xfrm>
          <a:prstGeom prst="rect">
            <a:avLst/>
          </a:prstGeom>
          <a:noFill/>
        </p:spPr>
        <p:txBody>
          <a:bodyPr wrap="square" rtlCol="0">
            <a:spAutoFit/>
          </a:bodyPr>
          <a:lstStyle/>
          <a:p>
            <a:r>
              <a:rPr lang="en-IE" sz="3200" b="1" dirty="0">
                <a:solidFill>
                  <a:srgbClr val="F05A36"/>
                </a:solidFill>
              </a:rPr>
              <a:t>Impact on Member Terms Deposit Account Processes</a:t>
            </a:r>
          </a:p>
        </p:txBody>
      </p:sp>
    </p:spTree>
    <p:extLst>
      <p:ext uri="{BB962C8B-B14F-4D97-AF65-F5344CB8AC3E}">
        <p14:creationId xmlns:p14="http://schemas.microsoft.com/office/powerpoint/2010/main" val="3570934235"/>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364ECED7-DB00-8943-9A5E-F0F6E664526B}"/>
              </a:ext>
            </a:extLst>
          </p:cNvPr>
          <p:cNvSpPr>
            <a:spLocks noGrp="1"/>
          </p:cNvSpPr>
          <p:nvPr>
            <p:ph type="body" idx="10"/>
          </p:nvPr>
        </p:nvSpPr>
        <p:spPr>
          <a:xfrm>
            <a:off x="709299" y="1800163"/>
            <a:ext cx="10951658" cy="3257673"/>
          </a:xfrm>
        </p:spPr>
        <p:txBody>
          <a:bodyPr>
            <a:normAutofit/>
          </a:bodyPr>
          <a:lstStyle/>
          <a:p>
            <a:pPr marL="0" indent="0">
              <a:buNone/>
            </a:pPr>
            <a:endParaRPr lang="en-US" sz="2000" kern="100" dirty="0">
              <a:effectLst/>
              <a:latin typeface="+mn-lt"/>
              <a:ea typeface="Calibri" panose="020F0502020204030204" pitchFamily="34" charset="0"/>
              <a:cs typeface="Times New Roman" panose="02020603050405020304" pitchFamily="18" charset="0"/>
            </a:endParaRPr>
          </a:p>
          <a:p>
            <a:pPr marL="0" indent="0">
              <a:buNone/>
            </a:pPr>
            <a:endParaRPr lang="en-US" sz="2000" kern="100" dirty="0">
              <a:latin typeface="+mn-lt"/>
              <a:ea typeface="Calibri" panose="020F0502020204030204" pitchFamily="34" charset="0"/>
              <a:cs typeface="Times New Roman" panose="02020603050405020304" pitchFamily="18" charset="0"/>
            </a:endParaRPr>
          </a:p>
          <a:p>
            <a:pPr marL="0" indent="0">
              <a:buNone/>
            </a:pPr>
            <a:r>
              <a:rPr lang="en-US" sz="2000" kern="100" dirty="0">
                <a:effectLst/>
                <a:latin typeface="+mn-lt"/>
                <a:ea typeface="Calibri" panose="020F0502020204030204" pitchFamily="34" charset="0"/>
                <a:cs typeface="Times New Roman" panose="02020603050405020304" pitchFamily="18" charset="0"/>
              </a:rPr>
              <a:t>In line with the MCC changes, the body or person with responsibility for member complaints regarding loans and term deposits needs to meet the MCC requirements</a:t>
            </a:r>
          </a:p>
          <a:p>
            <a:pPr marL="0" indent="0">
              <a:buNone/>
            </a:pPr>
            <a:endParaRPr lang="en-US" sz="2000" kern="100" dirty="0">
              <a:effectLst/>
              <a:latin typeface="+mn-lt"/>
              <a:ea typeface="Calibri" panose="020F0502020204030204" pitchFamily="34" charset="0"/>
              <a:cs typeface="Times New Roman" panose="02020603050405020304" pitchFamily="18" charset="0"/>
            </a:endParaRPr>
          </a:p>
          <a:p>
            <a:pPr marL="0" indent="0">
              <a:buNone/>
            </a:pPr>
            <a:r>
              <a:rPr lang="en-US" sz="2000" kern="100" dirty="0">
                <a:effectLst/>
                <a:latin typeface="+mn-lt"/>
                <a:ea typeface="Calibri" panose="020F0502020204030204" pitchFamily="34" charset="0"/>
                <a:cs typeface="Times New Roman" panose="02020603050405020304" pitchFamily="18" charset="0"/>
              </a:rPr>
              <a:t>It is expected that </a:t>
            </a:r>
            <a:r>
              <a:rPr lang="en-US" sz="2000" kern="100" dirty="0">
                <a:latin typeface="+mn-lt"/>
                <a:ea typeface="Calibri" panose="020F0502020204030204" pitchFamily="34" charset="0"/>
                <a:cs typeface="Times New Roman" panose="02020603050405020304" pitchFamily="18" charset="0"/>
              </a:rPr>
              <a:t>member complaints becomes </a:t>
            </a:r>
            <a:r>
              <a:rPr lang="en-US" sz="2000" kern="100" dirty="0">
                <a:effectLst/>
                <a:latin typeface="+mn-lt"/>
                <a:ea typeface="Calibri" panose="020F0502020204030204" pitchFamily="34" charset="0"/>
                <a:cs typeface="Times New Roman" panose="02020603050405020304" pitchFamily="18" charset="0"/>
              </a:rPr>
              <a:t>an operational role/committee</a:t>
            </a:r>
            <a:endParaRPr lang="en-IE" sz="2000" kern="100" dirty="0">
              <a:effectLst/>
              <a:latin typeface="+mn-lt"/>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21F2D97D-4113-0E2B-3274-4A81B86F81AB}"/>
              </a:ext>
            </a:extLst>
          </p:cNvPr>
          <p:cNvSpPr txBox="1"/>
          <p:nvPr/>
        </p:nvSpPr>
        <p:spPr>
          <a:xfrm>
            <a:off x="620171" y="575304"/>
            <a:ext cx="10951658" cy="707886"/>
          </a:xfrm>
          <a:prstGeom prst="rect">
            <a:avLst/>
          </a:prstGeom>
          <a:noFill/>
        </p:spPr>
        <p:txBody>
          <a:bodyPr wrap="square" rtlCol="0">
            <a:spAutoFit/>
          </a:bodyPr>
          <a:lstStyle/>
          <a:p>
            <a:r>
              <a:rPr lang="en-IE" sz="4000" b="1" dirty="0">
                <a:solidFill>
                  <a:srgbClr val="F05A36"/>
                </a:solidFill>
              </a:rPr>
              <a:t>Impact on Member Complaints Process</a:t>
            </a:r>
          </a:p>
        </p:txBody>
      </p:sp>
    </p:spTree>
    <p:extLst>
      <p:ext uri="{BB962C8B-B14F-4D97-AF65-F5344CB8AC3E}">
        <p14:creationId xmlns:p14="http://schemas.microsoft.com/office/powerpoint/2010/main" val="4055818875"/>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67BC5E8-A76F-2F4E-B9CA-1970E1C4F12E}"/>
              </a:ext>
            </a:extLst>
          </p:cNvPr>
          <p:cNvSpPr>
            <a:spLocks noGrp="1"/>
          </p:cNvSpPr>
          <p:nvPr>
            <p:ph type="body" idx="12"/>
          </p:nvPr>
        </p:nvSpPr>
        <p:spPr/>
        <p:txBody>
          <a:bodyPr/>
          <a:lstStyle/>
          <a:p>
            <a:r>
              <a:rPr lang="en-US" dirty="0"/>
              <a:t>Impact on Product Design/Development Process</a:t>
            </a:r>
          </a:p>
        </p:txBody>
      </p:sp>
      <p:sp>
        <p:nvSpPr>
          <p:cNvPr id="10" name="Text Placeholder 2">
            <a:extLst>
              <a:ext uri="{FF2B5EF4-FFF2-40B4-BE49-F238E27FC236}">
                <a16:creationId xmlns:a16="http://schemas.microsoft.com/office/drawing/2014/main" id="{C25FF624-28D2-F242-9AA1-0BB8276B30E1}"/>
              </a:ext>
            </a:extLst>
          </p:cNvPr>
          <p:cNvSpPr>
            <a:spLocks noGrp="1"/>
          </p:cNvSpPr>
          <p:nvPr>
            <p:ph type="body" idx="10"/>
          </p:nvPr>
        </p:nvSpPr>
        <p:spPr>
          <a:xfrm>
            <a:off x="709299" y="1603867"/>
            <a:ext cx="9545043" cy="3960770"/>
          </a:xfrm>
        </p:spPr>
        <p:txBody>
          <a:bodyPr>
            <a:normAutofit fontScale="25000" lnSpcReduction="20000"/>
          </a:bodyPr>
          <a:lstStyle/>
          <a:p>
            <a:pPr marL="571500" indent="-571500">
              <a:lnSpc>
                <a:spcPct val="120000"/>
              </a:lnSpc>
              <a:buFont typeface="Arial" panose="020B0604020202020204" pitchFamily="34" charset="0"/>
              <a:buChar char="•"/>
            </a:pPr>
            <a:r>
              <a:rPr lang="en-IE" sz="8000" dirty="0">
                <a:latin typeface="+mn-lt"/>
              </a:rPr>
              <a:t>MCC requires that the design /development of in-scope products requires at least </a:t>
            </a:r>
            <a:r>
              <a:rPr lang="en-US" sz="8000" dirty="0">
                <a:effectLst/>
                <a:latin typeface="+mn-lt"/>
                <a:ea typeface="Calibri" panose="020F0502020204030204" pitchFamily="34" charset="0"/>
                <a:cs typeface="Times New Roman" panose="02020603050405020304" pitchFamily="18" charset="0"/>
              </a:rPr>
              <a:t>‘one key person’ on the appointed committee shall meet the required professional standard</a:t>
            </a:r>
            <a:endParaRPr lang="en-IE" sz="8000" dirty="0">
              <a:latin typeface="+mn-lt"/>
            </a:endParaRPr>
          </a:p>
          <a:p>
            <a:pPr marL="571500" indent="-571500">
              <a:lnSpc>
                <a:spcPct val="120000"/>
              </a:lnSpc>
              <a:buFont typeface="Arial" panose="020B0604020202020204" pitchFamily="34" charset="0"/>
              <a:buChar char="•"/>
            </a:pPr>
            <a:r>
              <a:rPr lang="en-IE" sz="8000" dirty="0">
                <a:latin typeface="+mn-lt"/>
              </a:rPr>
              <a:t>Directors who are not qualified could sit on this committee once at least one key member of the committee meets the requirements and is present at each meeting – it is therefore advisable to have more than one qualified person on the committee</a:t>
            </a:r>
          </a:p>
          <a:p>
            <a:pPr marL="571500" indent="-571500">
              <a:lnSpc>
                <a:spcPct val="120000"/>
              </a:lnSpc>
              <a:buFont typeface="Arial" panose="020B0604020202020204" pitchFamily="34" charset="0"/>
              <a:buChar char="•"/>
            </a:pPr>
            <a:r>
              <a:rPr lang="en-IE" sz="8000" dirty="0">
                <a:latin typeface="+mn-lt"/>
              </a:rPr>
              <a:t>It is recommended that a Product Development Policy is documented which outlines the process for developing and testing new products or services right though to approving the new product  </a:t>
            </a:r>
          </a:p>
          <a:p>
            <a:pPr marL="571500" indent="-571500">
              <a:lnSpc>
                <a:spcPct val="120000"/>
              </a:lnSpc>
              <a:buFont typeface="Arial" panose="020B0604020202020204" pitchFamily="34" charset="0"/>
              <a:buChar char="•"/>
            </a:pPr>
            <a:endParaRPr lang="en-US" sz="3200" b="0" dirty="0">
              <a:effectLst/>
            </a:endParaRPr>
          </a:p>
          <a:p>
            <a:pPr marL="571500" indent="-571500">
              <a:buFont typeface="Arial" panose="020B0604020202020204" pitchFamily="34" charset="0"/>
              <a:buChar char="•"/>
            </a:pPr>
            <a:endParaRPr lang="en-US" sz="3200" b="0" dirty="0">
              <a:effectLst/>
            </a:endParaRPr>
          </a:p>
          <a:p>
            <a:pPr marL="571500" indent="-571500">
              <a:buFont typeface="Arial" panose="020B0604020202020204" pitchFamily="34" charset="0"/>
              <a:buChar char="•"/>
            </a:pPr>
            <a:endParaRPr lang="en-IE" sz="2900" b="0" dirty="0">
              <a:effectLst/>
              <a:latin typeface="+mn-lt"/>
            </a:endParaRPr>
          </a:p>
          <a:p>
            <a:pPr marL="571500" indent="-571500">
              <a:buFont typeface="Arial" panose="020B0604020202020204" pitchFamily="34" charset="0"/>
              <a:buChar char="•"/>
            </a:pPr>
            <a:endParaRPr lang="en-IE" sz="2900" dirty="0">
              <a:latin typeface="+mn-lt"/>
            </a:endParaRPr>
          </a:p>
          <a:p>
            <a:endParaRPr lang="en-US" dirty="0"/>
          </a:p>
        </p:txBody>
      </p:sp>
    </p:spTree>
    <p:extLst>
      <p:ext uri="{BB962C8B-B14F-4D97-AF65-F5344CB8AC3E}">
        <p14:creationId xmlns:p14="http://schemas.microsoft.com/office/powerpoint/2010/main" val="3996898849"/>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DD433F7-C076-400C-6F1C-6F767D04AF1A}"/>
              </a:ext>
            </a:extLst>
          </p:cNvPr>
          <p:cNvSpPr>
            <a:spLocks noGrp="1"/>
          </p:cNvSpPr>
          <p:nvPr>
            <p:ph type="body" idx="12"/>
          </p:nvPr>
        </p:nvSpPr>
        <p:spPr/>
        <p:txBody>
          <a:bodyPr/>
          <a:lstStyle/>
          <a:p>
            <a:r>
              <a:rPr lang="en-GB" dirty="0"/>
              <a:t>MCC Gap Analysis</a:t>
            </a:r>
            <a:endParaRPr lang="en-IE" dirty="0"/>
          </a:p>
        </p:txBody>
      </p:sp>
      <p:sp>
        <p:nvSpPr>
          <p:cNvPr id="3" name="TextBox 2">
            <a:extLst>
              <a:ext uri="{FF2B5EF4-FFF2-40B4-BE49-F238E27FC236}">
                <a16:creationId xmlns:a16="http://schemas.microsoft.com/office/drawing/2014/main" id="{5477D79D-D0A6-A7D1-560F-2D90B1F5E24C}"/>
              </a:ext>
            </a:extLst>
          </p:cNvPr>
          <p:cNvSpPr txBox="1"/>
          <p:nvPr/>
        </p:nvSpPr>
        <p:spPr>
          <a:xfrm>
            <a:off x="709299" y="1438794"/>
            <a:ext cx="10773402" cy="1938992"/>
          </a:xfrm>
          <a:prstGeom prst="rect">
            <a:avLst/>
          </a:prstGeom>
          <a:noFill/>
        </p:spPr>
        <p:txBody>
          <a:bodyPr wrap="square">
            <a:spAutoFit/>
          </a:bodyPr>
          <a:lstStyle/>
          <a:p>
            <a:r>
              <a:rPr lang="en-IE" sz="2000" dirty="0"/>
              <a:t>A gap analysis should be competed to determine gaps in suitably qualified persons to fill the various in-scope committees and activities, such as:</a:t>
            </a:r>
            <a:br>
              <a:rPr lang="en-IE" sz="2000" dirty="0"/>
            </a:br>
            <a:br>
              <a:rPr lang="en-IE" sz="2000" dirty="0"/>
            </a:br>
            <a:br>
              <a:rPr lang="en-US" sz="2000" b="0" dirty="0">
                <a:effectLst/>
              </a:rPr>
            </a:br>
            <a:br>
              <a:rPr lang="en-US" sz="2000" b="0" dirty="0">
                <a:effectLst/>
              </a:rPr>
            </a:br>
            <a:endParaRPr lang="en-IE" sz="2000" dirty="0">
              <a:solidFill>
                <a:srgbClr val="293A50"/>
              </a:solidFill>
            </a:endParaRPr>
          </a:p>
        </p:txBody>
      </p:sp>
      <p:sp>
        <p:nvSpPr>
          <p:cNvPr id="2" name="TextBox 1">
            <a:extLst>
              <a:ext uri="{FF2B5EF4-FFF2-40B4-BE49-F238E27FC236}">
                <a16:creationId xmlns:a16="http://schemas.microsoft.com/office/drawing/2014/main" id="{F72F8403-4DEB-86D4-0164-FA58B5F4813B}"/>
              </a:ext>
            </a:extLst>
          </p:cNvPr>
          <p:cNvSpPr txBox="1"/>
          <p:nvPr/>
        </p:nvSpPr>
        <p:spPr>
          <a:xfrm>
            <a:off x="700589" y="2302907"/>
            <a:ext cx="5104395" cy="4093428"/>
          </a:xfrm>
          <a:prstGeom prst="rect">
            <a:avLst/>
          </a:prstGeom>
          <a:noFill/>
        </p:spPr>
        <p:txBody>
          <a:bodyPr wrap="square">
            <a:spAutoFit/>
          </a:bodyPr>
          <a:lstStyle/>
          <a:p>
            <a:pPr marL="571500" indent="-571500">
              <a:buFont typeface="Arial" panose="020B0604020202020204" pitchFamily="34" charset="0"/>
              <a:buChar char="•"/>
            </a:pPr>
            <a:r>
              <a:rPr lang="en-US" sz="2000" b="0" dirty="0">
                <a:effectLst/>
              </a:rPr>
              <a:t>Loan and term deposit product development</a:t>
            </a:r>
          </a:p>
          <a:p>
            <a:pPr marL="571500" indent="-571500">
              <a:buFont typeface="Arial" panose="020B0604020202020204" pitchFamily="34" charset="0"/>
              <a:buChar char="•"/>
            </a:pPr>
            <a:r>
              <a:rPr lang="en-US" sz="2000" b="0" dirty="0">
                <a:effectLst/>
              </a:rPr>
              <a:t>The loan process from enquiry to drawdown (where it includes the signing of the Credit Agreement by the person paying out the loan)</a:t>
            </a:r>
          </a:p>
          <a:p>
            <a:pPr marL="571500" indent="-571500">
              <a:buFont typeface="Arial" panose="020B0604020202020204" pitchFamily="34" charset="0"/>
              <a:buChar char="•"/>
            </a:pPr>
            <a:r>
              <a:rPr lang="en-US" sz="2000" b="0" dirty="0">
                <a:effectLst/>
              </a:rPr>
              <a:t>Term deposit enquiries, form filling, account opening, etc.</a:t>
            </a:r>
          </a:p>
          <a:p>
            <a:endParaRPr lang="en-US" sz="2000" b="0" dirty="0">
              <a:effectLst/>
            </a:endParaRPr>
          </a:p>
          <a:p>
            <a:pPr marL="571500" indent="-571500">
              <a:buFont typeface="Arial" panose="020B0604020202020204" pitchFamily="34" charset="0"/>
              <a:buChar char="•"/>
            </a:pPr>
            <a:endParaRPr lang="en-IE" sz="2000" b="0" dirty="0">
              <a:effectLst/>
              <a:latin typeface="+mn-lt"/>
            </a:endParaRPr>
          </a:p>
          <a:p>
            <a:br>
              <a:rPr lang="en-US" sz="2000" b="0" dirty="0">
                <a:effectLst/>
              </a:rPr>
            </a:br>
            <a:br>
              <a:rPr lang="en-US" sz="2000" b="0" dirty="0">
                <a:effectLst/>
              </a:rPr>
            </a:br>
            <a:endParaRPr lang="en-US" sz="2000" b="0" dirty="0">
              <a:effectLst/>
            </a:endParaRPr>
          </a:p>
        </p:txBody>
      </p:sp>
      <p:sp>
        <p:nvSpPr>
          <p:cNvPr id="5" name="TextBox 4">
            <a:extLst>
              <a:ext uri="{FF2B5EF4-FFF2-40B4-BE49-F238E27FC236}">
                <a16:creationId xmlns:a16="http://schemas.microsoft.com/office/drawing/2014/main" id="{4878F5F9-CAB9-A491-E371-408A23BD899B}"/>
              </a:ext>
            </a:extLst>
          </p:cNvPr>
          <p:cNvSpPr txBox="1"/>
          <p:nvPr/>
        </p:nvSpPr>
        <p:spPr>
          <a:xfrm>
            <a:off x="6387018" y="2298153"/>
            <a:ext cx="5308325" cy="3170099"/>
          </a:xfrm>
          <a:prstGeom prst="rect">
            <a:avLst/>
          </a:prstGeom>
          <a:noFill/>
        </p:spPr>
        <p:txBody>
          <a:bodyPr wrap="square">
            <a:spAutoFit/>
          </a:bodyPr>
          <a:lstStyle/>
          <a:p>
            <a:pPr marL="571500" indent="-571500">
              <a:buFont typeface="Arial" panose="020B0604020202020204" pitchFamily="34" charset="0"/>
              <a:buChar char="•"/>
            </a:pPr>
            <a:r>
              <a:rPr lang="en-US" sz="2000" b="0" dirty="0">
                <a:effectLst/>
              </a:rPr>
              <a:t>Insurance claims involving loans e.g. LP/LS </a:t>
            </a:r>
          </a:p>
          <a:p>
            <a:pPr marL="571500" indent="-571500">
              <a:buFont typeface="Arial" panose="020B0604020202020204" pitchFamily="34" charset="0"/>
              <a:buChar char="•"/>
            </a:pPr>
            <a:r>
              <a:rPr lang="en-US" sz="2000" b="0" dirty="0">
                <a:effectLst/>
              </a:rPr>
              <a:t>Complaints officer/team/committee</a:t>
            </a:r>
            <a:br>
              <a:rPr lang="en-US" sz="2000" b="0" dirty="0">
                <a:effectLst/>
              </a:rPr>
            </a:br>
            <a:r>
              <a:rPr lang="en-US" sz="2000" b="0" dirty="0">
                <a:effectLst/>
              </a:rPr>
              <a:t>Loan appeals</a:t>
            </a:r>
          </a:p>
          <a:p>
            <a:pPr marL="571500" indent="-571500">
              <a:buFont typeface="Arial" panose="020B0604020202020204" pitchFamily="34" charset="0"/>
              <a:buChar char="•"/>
            </a:pPr>
            <a:r>
              <a:rPr lang="en-US" sz="2000" dirty="0">
                <a:solidFill>
                  <a:srgbClr val="293A50"/>
                </a:solidFill>
              </a:rPr>
              <a:t>Persons/body in direct management or in a supervisory role who may not    have a direct involvement in the lending or term deposit process e.g. Operations Manager, Office Manager, etc.</a:t>
            </a:r>
          </a:p>
          <a:p>
            <a:endParaRPr lang="en-IE" sz="2000" dirty="0">
              <a:solidFill>
                <a:srgbClr val="293A50"/>
              </a:solidFill>
            </a:endParaRPr>
          </a:p>
        </p:txBody>
      </p:sp>
    </p:spTree>
    <p:extLst>
      <p:ext uri="{BB962C8B-B14F-4D97-AF65-F5344CB8AC3E}">
        <p14:creationId xmlns:p14="http://schemas.microsoft.com/office/powerpoint/2010/main" val="3552608708"/>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A050A31-A692-A44D-8909-1928CB27CDBB}"/>
              </a:ext>
            </a:extLst>
          </p:cNvPr>
          <p:cNvSpPr>
            <a:spLocks noGrp="1"/>
          </p:cNvSpPr>
          <p:nvPr>
            <p:ph type="body" idx="12"/>
          </p:nvPr>
        </p:nvSpPr>
        <p:spPr/>
        <p:txBody>
          <a:bodyPr/>
          <a:lstStyle/>
          <a:p>
            <a:r>
              <a:rPr lang="en-US" dirty="0"/>
              <a:t>Developing an MCC Plan</a:t>
            </a:r>
          </a:p>
          <a:p>
            <a:endParaRPr lang="en-IE" dirty="0"/>
          </a:p>
        </p:txBody>
      </p:sp>
      <p:sp>
        <p:nvSpPr>
          <p:cNvPr id="6" name="Text Placeholder 5">
            <a:extLst>
              <a:ext uri="{FF2B5EF4-FFF2-40B4-BE49-F238E27FC236}">
                <a16:creationId xmlns:a16="http://schemas.microsoft.com/office/drawing/2014/main" id="{C874F7F9-174D-DCF6-838C-C3337EF4C2AF}"/>
              </a:ext>
            </a:extLst>
          </p:cNvPr>
          <p:cNvSpPr>
            <a:spLocks noGrp="1"/>
          </p:cNvSpPr>
          <p:nvPr>
            <p:ph type="body" idx="10"/>
          </p:nvPr>
        </p:nvSpPr>
        <p:spPr>
          <a:xfrm>
            <a:off x="709298" y="1438795"/>
            <a:ext cx="10786016" cy="4116064"/>
          </a:xfrm>
        </p:spPr>
        <p:txBody>
          <a:bodyPr>
            <a:normAutofit fontScale="25000" lnSpcReduction="20000"/>
          </a:bodyPr>
          <a:lstStyle/>
          <a:p>
            <a:pPr>
              <a:lnSpc>
                <a:spcPct val="120000"/>
              </a:lnSpc>
            </a:pPr>
            <a:r>
              <a:rPr lang="en-IE" sz="8000" b="0" dirty="0">
                <a:latin typeface="+mn-lt"/>
                <a:ea typeface="Calibri" panose="020F0502020204030204" pitchFamily="34" charset="0"/>
                <a:cs typeface="Calibri" panose="020F0502020204030204" pitchFamily="34" charset="0"/>
              </a:rPr>
              <a:t>An MCC Plan should be completed to ensure the necessary changes to governance and operational processes are in place prior to 1</a:t>
            </a:r>
            <a:r>
              <a:rPr lang="en-IE" sz="8000" b="0" baseline="30000" dirty="0">
                <a:latin typeface="+mn-lt"/>
                <a:ea typeface="Calibri" panose="020F0502020204030204" pitchFamily="34" charset="0"/>
                <a:cs typeface="Calibri" panose="020F0502020204030204" pitchFamily="34" charset="0"/>
              </a:rPr>
              <a:t>st</a:t>
            </a:r>
            <a:r>
              <a:rPr lang="en-IE" sz="8000" b="0" dirty="0">
                <a:latin typeface="+mn-lt"/>
                <a:ea typeface="Calibri" panose="020F0502020204030204" pitchFamily="34" charset="0"/>
                <a:cs typeface="Calibri" panose="020F0502020204030204" pitchFamily="34" charset="0"/>
              </a:rPr>
              <a:t> October 2024 to allow for full compliance with MCC requirements, including:</a:t>
            </a:r>
          </a:p>
          <a:p>
            <a:pPr marL="1143000" indent="-1143000">
              <a:lnSpc>
                <a:spcPct val="120000"/>
              </a:lnSpc>
              <a:buFont typeface="Arial" panose="020B0604020202020204" pitchFamily="34" charset="0"/>
              <a:buChar char="•"/>
            </a:pPr>
            <a:r>
              <a:rPr lang="en-IE" sz="8000" b="0" dirty="0">
                <a:latin typeface="+mn-lt"/>
                <a:ea typeface="Calibri" panose="020F0502020204030204" pitchFamily="34" charset="0"/>
                <a:cs typeface="Calibri" panose="020F0502020204030204" pitchFamily="34" charset="0"/>
              </a:rPr>
              <a:t>Process for consideration of Officer loans and loan appeals once Section 37 of CUA 1997 is amended by the commencement of the relevant section of the Credit Union Amendment Act 2023</a:t>
            </a:r>
          </a:p>
          <a:p>
            <a:pPr marL="1143000" indent="-1143000">
              <a:lnSpc>
                <a:spcPct val="120000"/>
              </a:lnSpc>
              <a:buFont typeface="Arial" panose="020B0604020202020204" pitchFamily="34" charset="0"/>
              <a:buChar char="•"/>
            </a:pPr>
            <a:r>
              <a:rPr lang="en-IE" sz="8000" b="0" dirty="0">
                <a:latin typeface="+mn-lt"/>
                <a:ea typeface="Calibri" panose="020F0502020204030204" pitchFamily="34" charset="0"/>
                <a:cs typeface="Calibri" panose="020F0502020204030204" pitchFamily="34" charset="0"/>
              </a:rPr>
              <a:t>Have identified sufficient persons who will meet MCC requirements to fill the various MCC committees and roles</a:t>
            </a:r>
          </a:p>
          <a:p>
            <a:pPr marL="1143000" indent="-1143000">
              <a:lnSpc>
                <a:spcPct val="120000"/>
              </a:lnSpc>
              <a:buFont typeface="Arial" panose="020B0604020202020204" pitchFamily="34" charset="0"/>
              <a:buChar char="•"/>
            </a:pPr>
            <a:r>
              <a:rPr lang="en-IE" sz="8000" b="0" dirty="0">
                <a:latin typeface="+mn-lt"/>
                <a:ea typeface="Calibri" panose="020F0502020204030204" pitchFamily="34" charset="0"/>
                <a:cs typeface="Calibri" panose="020F0502020204030204" pitchFamily="34" charset="0"/>
              </a:rPr>
              <a:t>A process to ensure unqualified persons are either qualified or in the process of attaining a qualification by 1</a:t>
            </a:r>
            <a:r>
              <a:rPr lang="en-IE" sz="8000" b="0" baseline="30000" dirty="0">
                <a:latin typeface="+mn-lt"/>
                <a:ea typeface="Calibri" panose="020F0502020204030204" pitchFamily="34" charset="0"/>
                <a:cs typeface="Calibri" panose="020F0502020204030204" pitchFamily="34" charset="0"/>
              </a:rPr>
              <a:t>st</a:t>
            </a:r>
            <a:r>
              <a:rPr lang="en-IE" sz="8000" b="0" dirty="0">
                <a:latin typeface="+mn-lt"/>
                <a:ea typeface="Calibri" panose="020F0502020204030204" pitchFamily="34" charset="0"/>
                <a:cs typeface="Calibri" panose="020F0502020204030204" pitchFamily="34" charset="0"/>
              </a:rPr>
              <a:t> October 2024</a:t>
            </a:r>
          </a:p>
          <a:p>
            <a:endParaRPr lang="en-IE" dirty="0">
              <a:latin typeface="+mn-lt"/>
            </a:endParaRPr>
          </a:p>
        </p:txBody>
      </p:sp>
    </p:spTree>
    <p:extLst>
      <p:ext uri="{BB962C8B-B14F-4D97-AF65-F5344CB8AC3E}">
        <p14:creationId xmlns:p14="http://schemas.microsoft.com/office/powerpoint/2010/main" val="4229808983"/>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A050A31-A692-A44D-8909-1928CB27CDBB}"/>
              </a:ext>
            </a:extLst>
          </p:cNvPr>
          <p:cNvSpPr>
            <a:spLocks noGrp="1"/>
          </p:cNvSpPr>
          <p:nvPr>
            <p:ph type="body" idx="12"/>
          </p:nvPr>
        </p:nvSpPr>
        <p:spPr>
          <a:xfrm>
            <a:off x="709299" y="337399"/>
            <a:ext cx="10951658" cy="567221"/>
          </a:xfrm>
        </p:spPr>
        <p:txBody>
          <a:bodyPr>
            <a:normAutofit/>
          </a:bodyPr>
          <a:lstStyle/>
          <a:p>
            <a:r>
              <a:rPr lang="en-US" dirty="0"/>
              <a:t>Developing an MCC Plan - continued</a:t>
            </a:r>
          </a:p>
          <a:p>
            <a:endParaRPr lang="en-IE" dirty="0"/>
          </a:p>
        </p:txBody>
      </p:sp>
      <p:sp>
        <p:nvSpPr>
          <p:cNvPr id="3" name="Text Placeholder 5">
            <a:extLst>
              <a:ext uri="{FF2B5EF4-FFF2-40B4-BE49-F238E27FC236}">
                <a16:creationId xmlns:a16="http://schemas.microsoft.com/office/drawing/2014/main" id="{134B2C3E-6EF6-95CA-4685-05F56F0BC869}"/>
              </a:ext>
            </a:extLst>
          </p:cNvPr>
          <p:cNvSpPr txBox="1">
            <a:spLocks/>
          </p:cNvSpPr>
          <p:nvPr/>
        </p:nvSpPr>
        <p:spPr>
          <a:xfrm>
            <a:off x="709299" y="836164"/>
            <a:ext cx="10605515" cy="4572000"/>
          </a:xfrm>
          <a:prstGeom prst="rect">
            <a:avLst/>
          </a:prstGeom>
        </p:spPr>
        <p:txBody>
          <a:bodyPr vert="horz" lIns="0" tIns="0" rIns="0" bIns="0" rtlCol="0" anchor="ctr">
            <a:normAutofit fontScale="25000" lnSpcReduction="20000"/>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400" b="0" i="0" kern="1200" baseline="0">
                <a:solidFill>
                  <a:srgbClr val="293A50"/>
                </a:solidFill>
                <a:latin typeface="Helvetica" pitchFamily="2" charset="0"/>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b="0" i="0" kern="1200">
                <a:solidFill>
                  <a:srgbClr val="283A50"/>
                </a:solidFill>
                <a:latin typeface="Helvetica" pitchFamily="2" charset="0"/>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400" b="0" i="0" kern="1200">
                <a:solidFill>
                  <a:srgbClr val="283A50"/>
                </a:solidFill>
                <a:latin typeface="Helvetica" pitchFamily="2" charset="0"/>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rgbClr val="283A50"/>
                </a:solidFill>
                <a:latin typeface="Helvetica" pitchFamily="2" charset="0"/>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0" i="0" kern="1200">
                <a:solidFill>
                  <a:schemeClr val="tx1">
                    <a:tint val="75000"/>
                  </a:schemeClr>
                </a:solidFill>
                <a:latin typeface="Helvetica" pitchFamily="2" charset="0"/>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1143000" indent="-1143000">
              <a:lnSpc>
                <a:spcPct val="120000"/>
              </a:lnSpc>
              <a:buFont typeface="Arial" panose="020B0604020202020204" pitchFamily="34" charset="0"/>
              <a:buChar char="•"/>
            </a:pPr>
            <a:r>
              <a:rPr lang="en-IE" sz="8000" dirty="0">
                <a:latin typeface="+mn-lt"/>
                <a:ea typeface="Calibri" panose="020F0502020204030204" pitchFamily="34" charset="0"/>
                <a:cs typeface="Calibri" panose="020F0502020204030204" pitchFamily="34" charset="0"/>
              </a:rPr>
              <a:t>Ensure individuals identified to fill MCC roles have appropriate F&amp;P due diligence completed and meet the F&amp;P requirements prior to confirming their Controlled Function status</a:t>
            </a:r>
          </a:p>
          <a:p>
            <a:pPr marL="1143000" indent="-1143000">
              <a:lnSpc>
                <a:spcPct val="120000"/>
              </a:lnSpc>
              <a:buFont typeface="Arial" panose="020B0604020202020204" pitchFamily="34" charset="0"/>
              <a:buChar char="•"/>
            </a:pPr>
            <a:r>
              <a:rPr lang="en-IE" sz="8000" dirty="0">
                <a:latin typeface="+mn-lt"/>
                <a:ea typeface="Calibri" panose="020F0502020204030204" pitchFamily="34" charset="0"/>
                <a:cs typeface="Calibri" panose="020F0502020204030204" pitchFamily="34" charset="0"/>
              </a:rPr>
              <a:t>Ensure Board and operational succession planning is reviewed to take account of MCC requirements – ensure sufficient (qualified) staff to meet succession requirements or fill MCC roles on a temporary basis for taking account of </a:t>
            </a:r>
            <a:r>
              <a:rPr lang="en-US" sz="8000" dirty="0">
                <a:latin typeface="+mn-lt"/>
                <a:ea typeface="Calibri" panose="020F0502020204030204" pitchFamily="34" charset="0"/>
                <a:cs typeface="Calibri" panose="020F0502020204030204" pitchFamily="34" charset="0"/>
              </a:rPr>
              <a:t>planned and unplanned leave, segregation of duties, conflicts of interest, etc.</a:t>
            </a:r>
          </a:p>
          <a:p>
            <a:pPr marL="1143000" indent="-1143000">
              <a:lnSpc>
                <a:spcPct val="120000"/>
              </a:lnSpc>
              <a:buFont typeface="Arial" panose="020B0604020202020204" pitchFamily="34" charset="0"/>
              <a:buChar char="•"/>
            </a:pPr>
            <a:r>
              <a:rPr lang="en-US" sz="8000" dirty="0">
                <a:latin typeface="+mn-lt"/>
                <a:ea typeface="Calibri" panose="020F0502020204030204" pitchFamily="34" charset="0"/>
                <a:cs typeface="Calibri" panose="020F0502020204030204" pitchFamily="34" charset="0"/>
              </a:rPr>
              <a:t>Succession plan should be used to inform Board and operations recruitment campaigns</a:t>
            </a:r>
          </a:p>
          <a:p>
            <a:pPr marL="1143000" indent="-1143000">
              <a:lnSpc>
                <a:spcPct val="120000"/>
              </a:lnSpc>
              <a:buFont typeface="Arial" panose="020B0604020202020204" pitchFamily="34" charset="0"/>
              <a:buChar char="•"/>
            </a:pPr>
            <a:r>
              <a:rPr lang="en-US" sz="8000" dirty="0">
                <a:latin typeface="+mn-lt"/>
                <a:ea typeface="Calibri" panose="020F0502020204030204" pitchFamily="34" charset="0"/>
                <a:cs typeface="Calibri" panose="020F0502020204030204" pitchFamily="34" charset="0"/>
              </a:rPr>
              <a:t>Relevant policies and procedures are updated re MCC requirements</a:t>
            </a:r>
          </a:p>
          <a:p>
            <a:pPr marL="1143000" indent="-1143000">
              <a:lnSpc>
                <a:spcPct val="120000"/>
              </a:lnSpc>
              <a:buFont typeface="Arial" panose="020B0604020202020204" pitchFamily="34" charset="0"/>
              <a:buChar char="•"/>
            </a:pPr>
            <a:r>
              <a:rPr lang="en-US" sz="8000" dirty="0">
                <a:latin typeface="+mn-lt"/>
                <a:ea typeface="Calibri" panose="020F0502020204030204" pitchFamily="34" charset="0"/>
                <a:cs typeface="Calibri" panose="020F0502020204030204" pitchFamily="34" charset="0"/>
              </a:rPr>
              <a:t>Data Protection obligations</a:t>
            </a:r>
            <a:endParaRPr lang="en-GB" sz="8000" dirty="0">
              <a:latin typeface="+mn-lt"/>
              <a:ea typeface="Calibri" panose="020F0502020204030204" pitchFamily="34" charset="0"/>
              <a:cs typeface="Calibri" panose="020F0502020204030204" pitchFamily="34" charset="0"/>
            </a:endParaRPr>
          </a:p>
          <a:p>
            <a:endParaRPr lang="en-IE" dirty="0"/>
          </a:p>
        </p:txBody>
      </p:sp>
    </p:spTree>
    <p:extLst>
      <p:ext uri="{BB962C8B-B14F-4D97-AF65-F5344CB8AC3E}">
        <p14:creationId xmlns:p14="http://schemas.microsoft.com/office/powerpoint/2010/main" val="3481714444"/>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A050A31-A692-A44D-8909-1928CB27CDBB}"/>
              </a:ext>
            </a:extLst>
          </p:cNvPr>
          <p:cNvSpPr>
            <a:spLocks noGrp="1"/>
          </p:cNvSpPr>
          <p:nvPr>
            <p:ph type="body" idx="12"/>
          </p:nvPr>
        </p:nvSpPr>
        <p:spPr/>
        <p:txBody>
          <a:bodyPr/>
          <a:lstStyle/>
          <a:p>
            <a:r>
              <a:rPr lang="en-US" dirty="0"/>
              <a:t>MCC – F&amp;P Register </a:t>
            </a:r>
          </a:p>
          <a:p>
            <a:endParaRPr lang="en-IE" dirty="0"/>
          </a:p>
        </p:txBody>
      </p:sp>
      <p:sp>
        <p:nvSpPr>
          <p:cNvPr id="6" name="Text Placeholder 5">
            <a:extLst>
              <a:ext uri="{FF2B5EF4-FFF2-40B4-BE49-F238E27FC236}">
                <a16:creationId xmlns:a16="http://schemas.microsoft.com/office/drawing/2014/main" id="{C874F7F9-174D-DCF6-838C-C3337EF4C2AF}"/>
              </a:ext>
            </a:extLst>
          </p:cNvPr>
          <p:cNvSpPr>
            <a:spLocks noGrp="1"/>
          </p:cNvSpPr>
          <p:nvPr>
            <p:ph type="body" idx="10"/>
          </p:nvPr>
        </p:nvSpPr>
        <p:spPr>
          <a:xfrm>
            <a:off x="709299" y="1469808"/>
            <a:ext cx="10951658" cy="4147221"/>
          </a:xfrm>
        </p:spPr>
        <p:txBody>
          <a:bodyPr>
            <a:normAutofit/>
          </a:bodyPr>
          <a:lstStyle/>
          <a:p>
            <a:pPr marL="457200" indent="-457200">
              <a:buFont typeface="Arial" panose="020B0604020202020204" pitchFamily="34" charset="0"/>
              <a:buChar char="•"/>
            </a:pPr>
            <a:r>
              <a:rPr lang="en-IE" sz="2000" b="0" dirty="0"/>
              <a:t>Credit Unions are required to maintain and up to date MCC Register</a:t>
            </a:r>
          </a:p>
          <a:p>
            <a:pPr marL="457200" indent="-457200">
              <a:buFont typeface="Arial" panose="020B0604020202020204" pitchFamily="34" charset="0"/>
              <a:buChar char="•"/>
            </a:pPr>
            <a:r>
              <a:rPr lang="en-IE" sz="2000" b="0" dirty="0"/>
              <a:t>Needs to record all officers (voluntary / staff) who are involved in an in-scope activity – this will include loans and term deposits from 1</a:t>
            </a:r>
            <a:r>
              <a:rPr lang="en-IE" sz="2000" b="0" baseline="30000" dirty="0"/>
              <a:t>st</a:t>
            </a:r>
            <a:r>
              <a:rPr lang="en-IE" sz="2000" b="0" dirty="0"/>
              <a:t> October 2024</a:t>
            </a:r>
          </a:p>
          <a:p>
            <a:pPr marL="457200" indent="-457200">
              <a:buFont typeface="Arial" panose="020B0604020202020204" pitchFamily="34" charset="0"/>
              <a:buChar char="•"/>
            </a:pPr>
            <a:r>
              <a:rPr lang="en-IE" sz="2000" b="0" dirty="0"/>
              <a:t>A listing of each officers MCC qualifications and CPD membership status to be documented in the register</a:t>
            </a:r>
          </a:p>
          <a:p>
            <a:pPr marL="457200" indent="-457200">
              <a:buFont typeface="Arial" panose="020B0604020202020204" pitchFamily="34" charset="0"/>
              <a:buChar char="•"/>
            </a:pPr>
            <a:r>
              <a:rPr lang="en-IE" sz="2000" b="0" dirty="0"/>
              <a:t>Including a section for officers in the process of attaining a suitable qualification, e.g. date of initial registration for exam(s), how many completed,  expected completion date, etc. </a:t>
            </a:r>
          </a:p>
          <a:p>
            <a:pPr marL="457200" indent="-457200">
              <a:buFont typeface="Arial" panose="020B0604020202020204" pitchFamily="34" charset="0"/>
              <a:buChar char="•"/>
            </a:pPr>
            <a:r>
              <a:rPr lang="en-IE" sz="2000" b="0" dirty="0"/>
              <a:t>Ongoing CPD membership status e.g. progress on completing mandatory topics and sufficient CPD hours, etc.</a:t>
            </a:r>
          </a:p>
          <a:p>
            <a:pPr marL="457200" indent="-457200">
              <a:buFont typeface="Arial" panose="020B0604020202020204" pitchFamily="34" charset="0"/>
              <a:buChar char="•"/>
            </a:pPr>
            <a:r>
              <a:rPr lang="en-IE" sz="2000" b="0" dirty="0"/>
              <a:t>Recommend it is sufficiently detailed to serve as the required F&amp;P Register – needs to include individuals various CF roles and the certification process.</a:t>
            </a:r>
          </a:p>
          <a:p>
            <a:endParaRPr lang="en-IE" dirty="0"/>
          </a:p>
        </p:txBody>
      </p:sp>
    </p:spTree>
    <p:extLst>
      <p:ext uri="{BB962C8B-B14F-4D97-AF65-F5344CB8AC3E}">
        <p14:creationId xmlns:p14="http://schemas.microsoft.com/office/powerpoint/2010/main" val="3716977822"/>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A050A31-A692-A44D-8909-1928CB27CDBB}"/>
              </a:ext>
            </a:extLst>
          </p:cNvPr>
          <p:cNvSpPr>
            <a:spLocks noGrp="1"/>
          </p:cNvSpPr>
          <p:nvPr>
            <p:ph type="body" idx="12"/>
          </p:nvPr>
        </p:nvSpPr>
        <p:spPr/>
        <p:txBody>
          <a:bodyPr/>
          <a:lstStyle/>
          <a:p>
            <a:r>
              <a:rPr lang="en-US" dirty="0"/>
              <a:t>Fitness &amp; Probity Controlled Functions</a:t>
            </a:r>
          </a:p>
          <a:p>
            <a:endParaRPr lang="en-IE" dirty="0"/>
          </a:p>
        </p:txBody>
      </p:sp>
      <p:sp>
        <p:nvSpPr>
          <p:cNvPr id="6" name="Text Placeholder 5">
            <a:extLst>
              <a:ext uri="{FF2B5EF4-FFF2-40B4-BE49-F238E27FC236}">
                <a16:creationId xmlns:a16="http://schemas.microsoft.com/office/drawing/2014/main" id="{C874F7F9-174D-DCF6-838C-C3337EF4C2AF}"/>
              </a:ext>
            </a:extLst>
          </p:cNvPr>
          <p:cNvSpPr>
            <a:spLocks noGrp="1"/>
          </p:cNvSpPr>
          <p:nvPr>
            <p:ph type="body" idx="10"/>
          </p:nvPr>
        </p:nvSpPr>
        <p:spPr>
          <a:xfrm>
            <a:off x="709299" y="1469808"/>
            <a:ext cx="10951658" cy="3997033"/>
          </a:xfrm>
        </p:spPr>
        <p:txBody>
          <a:bodyPr vert="horz" lIns="0" tIns="0" rIns="0" bIns="0" rtlCol="0" anchor="t">
            <a:normAutofit fontScale="92500" lnSpcReduction="20000"/>
          </a:bodyPr>
          <a:lstStyle/>
          <a:p>
            <a:pPr marL="342900" indent="-342900">
              <a:lnSpc>
                <a:spcPct val="150000"/>
              </a:lnSpc>
              <a:buFont typeface="Arial" panose="020B0604020202020204" pitchFamily="34" charset="0"/>
              <a:buChar char="•"/>
            </a:pPr>
            <a:r>
              <a:rPr lang="en-IE" sz="2000" b="0" dirty="0">
                <a:latin typeface="+mn-lt"/>
              </a:rPr>
              <a:t>Further controlled functions have been introduced to ensure full alignment between the new in-scope MCC activities and F&amp;P Regulations – CUCF 3 -8</a:t>
            </a:r>
            <a:endParaRPr lang="en-IE" sz="2000" b="0" dirty="0">
              <a:latin typeface="+mn-lt"/>
              <a:cs typeface="Helvetica"/>
            </a:endParaRPr>
          </a:p>
          <a:p>
            <a:pPr marL="342900" indent="-342900">
              <a:lnSpc>
                <a:spcPct val="150000"/>
              </a:lnSpc>
              <a:buFont typeface="Arial" panose="020B0604020202020204" pitchFamily="34" charset="0"/>
              <a:buChar char="•"/>
            </a:pPr>
            <a:r>
              <a:rPr lang="en-IE" sz="2000" b="0" dirty="0">
                <a:latin typeface="+mn-lt"/>
              </a:rPr>
              <a:t>CUCF 1 &amp; 2 are already in place including the various PCF roles, as such all credit unions should have a documented process for identifying and managing the various F&amp;P obligations for voluntary and paid officers</a:t>
            </a:r>
            <a:endParaRPr lang="en-IE" sz="2000" b="0" dirty="0">
              <a:latin typeface="+mn-lt"/>
              <a:cs typeface="Helvetica"/>
            </a:endParaRPr>
          </a:p>
          <a:p>
            <a:pPr marL="342900" indent="-342900">
              <a:lnSpc>
                <a:spcPct val="150000"/>
              </a:lnSpc>
              <a:buFont typeface="Arial" panose="020B0604020202020204" pitchFamily="34" charset="0"/>
              <a:buChar char="•"/>
            </a:pPr>
            <a:r>
              <a:rPr lang="en-IE" sz="2000" b="0" dirty="0">
                <a:latin typeface="+mn-lt"/>
              </a:rPr>
              <a:t>Credit Unions will need to be satisfied on an ongoing basis that relevant officers &amp; outscored function:</a:t>
            </a:r>
            <a:endParaRPr lang="en-IE" sz="2000" b="0" dirty="0">
              <a:latin typeface="+mn-lt"/>
              <a:cs typeface="Helvetica"/>
            </a:endParaRPr>
          </a:p>
          <a:p>
            <a:pPr marL="342900" indent="-342900">
              <a:lnSpc>
                <a:spcPct val="150000"/>
              </a:lnSpc>
              <a:buFont typeface="Arial" panose="020B0604020202020204" pitchFamily="34" charset="0"/>
              <a:buChar char="•"/>
            </a:pPr>
            <a:r>
              <a:rPr lang="en-US" sz="2000" b="0" dirty="0">
                <a:latin typeface="+mn-lt"/>
                <a:ea typeface="Calibri" panose="020F0502020204030204" pitchFamily="34" charset="0"/>
                <a:cs typeface="Calibri"/>
              </a:rPr>
              <a:t>Meet the F&amp;P standard – a process of </a:t>
            </a:r>
            <a:r>
              <a:rPr lang="en-US" sz="2000" dirty="0">
                <a:latin typeface="+mn-lt"/>
                <a:ea typeface="Calibri" panose="020F0502020204030204" pitchFamily="34" charset="0"/>
                <a:cs typeface="Calibri"/>
              </a:rPr>
              <a:t>due diligence</a:t>
            </a:r>
          </a:p>
          <a:p>
            <a:pPr marL="342900" indent="-342900">
              <a:lnSpc>
                <a:spcPct val="150000"/>
              </a:lnSpc>
              <a:buFont typeface="Arial" panose="020B0604020202020204" pitchFamily="34" charset="0"/>
              <a:buChar char="•"/>
            </a:pPr>
            <a:r>
              <a:rPr lang="en-US" sz="2000" b="0" dirty="0">
                <a:latin typeface="+mn-lt"/>
                <a:ea typeface="Calibri" panose="020F0502020204030204" pitchFamily="34" charset="0"/>
                <a:cs typeface="Calibri"/>
              </a:rPr>
              <a:t>Continue to maintain those standards – </a:t>
            </a:r>
            <a:r>
              <a:rPr lang="en-US" sz="2000" dirty="0">
                <a:latin typeface="+mn-lt"/>
                <a:ea typeface="Calibri" panose="020F0502020204030204" pitchFamily="34" charset="0"/>
                <a:cs typeface="Calibri"/>
              </a:rPr>
              <a:t>self-certification</a:t>
            </a:r>
          </a:p>
          <a:p>
            <a:endParaRPr lang="en-IE" dirty="0"/>
          </a:p>
        </p:txBody>
      </p:sp>
    </p:spTree>
    <p:extLst>
      <p:ext uri="{BB962C8B-B14F-4D97-AF65-F5344CB8AC3E}">
        <p14:creationId xmlns:p14="http://schemas.microsoft.com/office/powerpoint/2010/main" val="1403372069"/>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A593AC5-95AE-4C47-BFC6-9CE2E2A65160}"/>
              </a:ext>
            </a:extLst>
          </p:cNvPr>
          <p:cNvSpPr>
            <a:spLocks noGrp="1"/>
          </p:cNvSpPr>
          <p:nvPr>
            <p:ph type="body" idx="12"/>
          </p:nvPr>
        </p:nvSpPr>
        <p:spPr/>
        <p:txBody>
          <a:bodyPr>
            <a:normAutofit/>
          </a:bodyPr>
          <a:lstStyle/>
          <a:p>
            <a:r>
              <a:rPr lang="en-US" dirty="0"/>
              <a:t>Contents</a:t>
            </a:r>
          </a:p>
        </p:txBody>
      </p:sp>
      <p:sp>
        <p:nvSpPr>
          <p:cNvPr id="3" name="Text Placeholder 2">
            <a:extLst>
              <a:ext uri="{FF2B5EF4-FFF2-40B4-BE49-F238E27FC236}">
                <a16:creationId xmlns:a16="http://schemas.microsoft.com/office/drawing/2014/main" id="{3644EB28-D47E-C54D-9C6F-3B4D36AB2E9B}"/>
              </a:ext>
            </a:extLst>
          </p:cNvPr>
          <p:cNvSpPr>
            <a:spLocks noGrp="1"/>
          </p:cNvSpPr>
          <p:nvPr>
            <p:ph type="body" idx="10"/>
          </p:nvPr>
        </p:nvSpPr>
        <p:spPr>
          <a:xfrm>
            <a:off x="709299" y="1622208"/>
            <a:ext cx="5064484" cy="4118192"/>
          </a:xfrm>
        </p:spPr>
        <p:txBody>
          <a:bodyPr>
            <a:normAutofit/>
          </a:bodyPr>
          <a:lstStyle/>
          <a:p>
            <a:pPr marL="457200" indent="-457200">
              <a:buFont typeface="Arial" panose="020B0604020202020204" pitchFamily="34" charset="0"/>
              <a:buChar char="•"/>
            </a:pPr>
            <a:r>
              <a:rPr lang="en-US" sz="2000" dirty="0">
                <a:latin typeface="+mn-lt"/>
              </a:rPr>
              <a:t>Introduction</a:t>
            </a:r>
          </a:p>
          <a:p>
            <a:pPr marL="457200" indent="-457200">
              <a:buFont typeface="Arial" panose="020B0604020202020204" pitchFamily="34" charset="0"/>
              <a:buChar char="•"/>
            </a:pPr>
            <a:r>
              <a:rPr lang="en-US" sz="2000" dirty="0">
                <a:latin typeface="+mn-lt"/>
              </a:rPr>
              <a:t>MCC Requirements</a:t>
            </a:r>
          </a:p>
          <a:p>
            <a:pPr marL="457200" indent="-457200">
              <a:buFont typeface="Arial" panose="020B0604020202020204" pitchFamily="34" charset="0"/>
              <a:buChar char="•"/>
            </a:pPr>
            <a:r>
              <a:rPr lang="en-US" sz="2000" dirty="0">
                <a:latin typeface="+mn-lt"/>
              </a:rPr>
              <a:t>MCC In-Scope Activities for CU</a:t>
            </a:r>
          </a:p>
          <a:p>
            <a:pPr marL="457200" indent="-457200">
              <a:buFont typeface="Arial" panose="020B0604020202020204" pitchFamily="34" charset="0"/>
              <a:buChar char="•"/>
            </a:pPr>
            <a:r>
              <a:rPr lang="en-US" sz="2000" dirty="0">
                <a:latin typeface="+mn-lt"/>
              </a:rPr>
              <a:t>New F&amp;P Controlled Functions</a:t>
            </a:r>
          </a:p>
          <a:p>
            <a:pPr marL="457200" indent="-457200">
              <a:buFont typeface="Arial" panose="020B0604020202020204" pitchFamily="34" charset="0"/>
              <a:buChar char="•"/>
            </a:pPr>
            <a:r>
              <a:rPr lang="en-US" sz="2000" dirty="0">
                <a:latin typeface="+mn-lt"/>
              </a:rPr>
              <a:t>Impact on Governance Arrangements</a:t>
            </a:r>
          </a:p>
          <a:p>
            <a:pPr marL="457200" indent="-457200">
              <a:buFont typeface="Arial" panose="020B0604020202020204" pitchFamily="34" charset="0"/>
              <a:buChar char="•"/>
            </a:pPr>
            <a:r>
              <a:rPr lang="en-US" sz="2000" dirty="0">
                <a:latin typeface="+mn-lt"/>
              </a:rPr>
              <a:t>Impact on Operational Processes</a:t>
            </a:r>
          </a:p>
          <a:p>
            <a:pPr marL="457200" indent="-457200">
              <a:buFont typeface="Arial" panose="020B0604020202020204" pitchFamily="34" charset="0"/>
              <a:buChar char="•"/>
            </a:pPr>
            <a:r>
              <a:rPr lang="en-US" sz="2000" dirty="0">
                <a:latin typeface="+mn-lt"/>
              </a:rPr>
              <a:t>MCC Gap Analysis</a:t>
            </a:r>
          </a:p>
          <a:p>
            <a:pPr marL="457200" indent="-457200">
              <a:buFont typeface="Arial" panose="020B0604020202020204" pitchFamily="34" charset="0"/>
              <a:buChar char="•"/>
            </a:pPr>
            <a:r>
              <a:rPr lang="en-US" sz="2000" dirty="0">
                <a:latin typeface="+mn-lt"/>
              </a:rPr>
              <a:t>Developing MCC Plan</a:t>
            </a:r>
          </a:p>
          <a:p>
            <a:endParaRPr lang="en-US" sz="1800" b="1" dirty="0"/>
          </a:p>
        </p:txBody>
      </p:sp>
      <p:sp>
        <p:nvSpPr>
          <p:cNvPr id="4" name="Text Placeholder 2">
            <a:extLst>
              <a:ext uri="{FF2B5EF4-FFF2-40B4-BE49-F238E27FC236}">
                <a16:creationId xmlns:a16="http://schemas.microsoft.com/office/drawing/2014/main" id="{D4249A05-F066-E05A-8932-928458903B5E}"/>
              </a:ext>
            </a:extLst>
          </p:cNvPr>
          <p:cNvSpPr txBox="1">
            <a:spLocks/>
          </p:cNvSpPr>
          <p:nvPr/>
        </p:nvSpPr>
        <p:spPr>
          <a:xfrm>
            <a:off x="6352903" y="1622208"/>
            <a:ext cx="5064484" cy="4118192"/>
          </a:xfrm>
          <a:prstGeom prst="rect">
            <a:avLst/>
          </a:prstGeom>
        </p:spPr>
        <p:txBody>
          <a:bodyPr vert="horz" lIns="0" tIns="0" rIns="0" bIns="0" rtlCol="0">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400" b="0" i="0" kern="1200" baseline="0">
                <a:solidFill>
                  <a:srgbClr val="293A50"/>
                </a:solidFill>
                <a:latin typeface="Helvetica" pitchFamily="2" charset="0"/>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b="0" i="0" kern="1200">
                <a:solidFill>
                  <a:srgbClr val="283A50"/>
                </a:solidFill>
                <a:latin typeface="Helvetica" pitchFamily="2" charset="0"/>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400" b="0" i="0" kern="1200">
                <a:solidFill>
                  <a:srgbClr val="283A50"/>
                </a:solidFill>
                <a:latin typeface="Helvetica" pitchFamily="2" charset="0"/>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rgbClr val="283A50"/>
                </a:solidFill>
                <a:latin typeface="Helvetica" pitchFamily="2" charset="0"/>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0" i="0" kern="1200">
                <a:solidFill>
                  <a:schemeClr val="tx1">
                    <a:tint val="75000"/>
                  </a:schemeClr>
                </a:solidFill>
                <a:latin typeface="Helvetica" pitchFamily="2" charset="0"/>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457200" indent="-457200">
              <a:buFont typeface="Arial" panose="020B0604020202020204" pitchFamily="34" charset="0"/>
              <a:buChar char="•"/>
            </a:pPr>
            <a:r>
              <a:rPr lang="en-US" sz="2000" dirty="0">
                <a:latin typeface="+mn-lt"/>
              </a:rPr>
              <a:t>MCC F&amp;P Register</a:t>
            </a:r>
          </a:p>
          <a:p>
            <a:pPr marL="457200" indent="-457200">
              <a:buFont typeface="Arial" panose="020B0604020202020204" pitchFamily="34" charset="0"/>
              <a:buChar char="•"/>
            </a:pPr>
            <a:r>
              <a:rPr lang="en-US" sz="2000" dirty="0">
                <a:latin typeface="+mn-lt"/>
              </a:rPr>
              <a:t>Fitness &amp; Probity Controlled Functions</a:t>
            </a:r>
          </a:p>
          <a:p>
            <a:pPr marL="457200" indent="-457200">
              <a:buFont typeface="Arial" panose="020B0604020202020204" pitchFamily="34" charset="0"/>
              <a:buChar char="•"/>
            </a:pPr>
            <a:r>
              <a:rPr lang="en-US" sz="2000" dirty="0">
                <a:latin typeface="+mn-lt"/>
              </a:rPr>
              <a:t>F&amp;P Due Supporting Diligence Documentation</a:t>
            </a:r>
          </a:p>
          <a:p>
            <a:pPr marL="457200" indent="-457200">
              <a:buFont typeface="Arial" panose="020B0604020202020204" pitchFamily="34" charset="0"/>
              <a:buChar char="•"/>
            </a:pPr>
            <a:r>
              <a:rPr lang="en-US" sz="2000" dirty="0">
                <a:latin typeface="+mn-lt"/>
              </a:rPr>
              <a:t>F&amp;P Process for CU CF Roles</a:t>
            </a:r>
          </a:p>
          <a:p>
            <a:pPr marL="457200" indent="-457200">
              <a:buFont typeface="Arial" panose="020B0604020202020204" pitchFamily="34" charset="0"/>
              <a:buChar char="•"/>
            </a:pPr>
            <a:r>
              <a:rPr lang="en-US" sz="2000" dirty="0">
                <a:latin typeface="+mn-lt"/>
              </a:rPr>
              <a:t>F&amp;P Due Diligence Requirements</a:t>
            </a:r>
          </a:p>
          <a:p>
            <a:pPr marL="457200" indent="-457200">
              <a:buFont typeface="Arial" panose="020B0604020202020204" pitchFamily="34" charset="0"/>
              <a:buChar char="•"/>
            </a:pPr>
            <a:r>
              <a:rPr lang="en-US" sz="2000" dirty="0">
                <a:latin typeface="+mn-lt"/>
              </a:rPr>
              <a:t>Data Protection Obligations</a:t>
            </a:r>
          </a:p>
          <a:p>
            <a:pPr marL="457200" indent="-457200">
              <a:buFont typeface="Arial" panose="020B0604020202020204" pitchFamily="34" charset="0"/>
              <a:buChar char="•"/>
            </a:pPr>
            <a:r>
              <a:rPr lang="en-US" sz="2000" dirty="0">
                <a:latin typeface="+mn-lt"/>
              </a:rPr>
              <a:t>Review of Governance &amp; Operational Documents</a:t>
            </a:r>
          </a:p>
          <a:p>
            <a:endParaRPr lang="en-US" sz="1800" b="1" dirty="0"/>
          </a:p>
        </p:txBody>
      </p:sp>
    </p:spTree>
    <p:extLst>
      <p:ext uri="{BB962C8B-B14F-4D97-AF65-F5344CB8AC3E}">
        <p14:creationId xmlns:p14="http://schemas.microsoft.com/office/powerpoint/2010/main" val="4241221407"/>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2573930C-950C-F110-5CD2-6823C0041B15}"/>
              </a:ext>
            </a:extLst>
          </p:cNvPr>
          <p:cNvSpPr>
            <a:spLocks noGrp="1"/>
          </p:cNvSpPr>
          <p:nvPr>
            <p:ph type="body" idx="12"/>
          </p:nvPr>
        </p:nvSpPr>
        <p:spPr>
          <a:xfrm>
            <a:off x="716125" y="270213"/>
            <a:ext cx="10951658" cy="702106"/>
          </a:xfrm>
        </p:spPr>
        <p:txBody>
          <a:bodyPr/>
          <a:lstStyle/>
          <a:p>
            <a:r>
              <a:rPr lang="en-GB" dirty="0"/>
              <a:t>F&amp;P Due Diligence Certification Process</a:t>
            </a:r>
            <a:endParaRPr lang="en-IE" dirty="0"/>
          </a:p>
        </p:txBody>
      </p:sp>
      <p:sp>
        <p:nvSpPr>
          <p:cNvPr id="3" name="TextBox 2">
            <a:extLst>
              <a:ext uri="{FF2B5EF4-FFF2-40B4-BE49-F238E27FC236}">
                <a16:creationId xmlns:a16="http://schemas.microsoft.com/office/drawing/2014/main" id="{864AA43D-1B2D-7A75-9A5A-7175814C9F68}"/>
              </a:ext>
            </a:extLst>
          </p:cNvPr>
          <p:cNvSpPr txBox="1"/>
          <p:nvPr/>
        </p:nvSpPr>
        <p:spPr>
          <a:xfrm>
            <a:off x="-307380" y="972319"/>
            <a:ext cx="11288889" cy="400110"/>
          </a:xfrm>
          <a:prstGeom prst="rect">
            <a:avLst/>
          </a:prstGeom>
          <a:noFill/>
        </p:spPr>
        <p:txBody>
          <a:bodyPr wrap="square" rtlCol="0">
            <a:spAutoFit/>
          </a:bodyPr>
          <a:lstStyle/>
          <a:p>
            <a:pPr algn="ctr"/>
            <a:r>
              <a:rPr lang="en-IE" b="1" dirty="0"/>
              <a:t>Y = Evident of checks undertaking by CU	SC = Self Certify by CF	I/A = If </a:t>
            </a:r>
            <a:r>
              <a:rPr lang="en-IE" sz="2000" b="1" dirty="0"/>
              <a:t>Applicable</a:t>
            </a:r>
          </a:p>
        </p:txBody>
      </p:sp>
      <p:graphicFrame>
        <p:nvGraphicFramePr>
          <p:cNvPr id="4" name="Table 3">
            <a:extLst>
              <a:ext uri="{FF2B5EF4-FFF2-40B4-BE49-F238E27FC236}">
                <a16:creationId xmlns:a16="http://schemas.microsoft.com/office/drawing/2014/main" id="{270788C3-5349-DB3C-5499-563C03DBFAD7}"/>
              </a:ext>
            </a:extLst>
          </p:cNvPr>
          <p:cNvGraphicFramePr>
            <a:graphicFrameLocks noGrp="1"/>
          </p:cNvGraphicFramePr>
          <p:nvPr>
            <p:extLst>
              <p:ext uri="{D42A27DB-BD31-4B8C-83A1-F6EECF244321}">
                <p14:modId xmlns:p14="http://schemas.microsoft.com/office/powerpoint/2010/main" val="108221380"/>
              </p:ext>
            </p:extLst>
          </p:nvPr>
        </p:nvGraphicFramePr>
        <p:xfrm>
          <a:off x="716125" y="1674425"/>
          <a:ext cx="10951658" cy="3662560"/>
        </p:xfrm>
        <a:graphic>
          <a:graphicData uri="http://schemas.openxmlformats.org/drawingml/2006/table">
            <a:tbl>
              <a:tblPr firstRow="1" bandRow="1">
                <a:tableStyleId>{7DF18680-E054-41AD-8BC1-D1AEF772440D}</a:tableStyleId>
              </a:tblPr>
              <a:tblGrid>
                <a:gridCol w="1995455">
                  <a:extLst>
                    <a:ext uri="{9D8B030D-6E8A-4147-A177-3AD203B41FA5}">
                      <a16:colId xmlns:a16="http://schemas.microsoft.com/office/drawing/2014/main" val="3017498310"/>
                    </a:ext>
                  </a:extLst>
                </a:gridCol>
                <a:gridCol w="6238281">
                  <a:extLst>
                    <a:ext uri="{9D8B030D-6E8A-4147-A177-3AD203B41FA5}">
                      <a16:colId xmlns:a16="http://schemas.microsoft.com/office/drawing/2014/main" val="2791617907"/>
                    </a:ext>
                  </a:extLst>
                </a:gridCol>
                <a:gridCol w="951552">
                  <a:extLst>
                    <a:ext uri="{9D8B030D-6E8A-4147-A177-3AD203B41FA5}">
                      <a16:colId xmlns:a16="http://schemas.microsoft.com/office/drawing/2014/main" val="203081933"/>
                    </a:ext>
                  </a:extLst>
                </a:gridCol>
                <a:gridCol w="890865">
                  <a:extLst>
                    <a:ext uri="{9D8B030D-6E8A-4147-A177-3AD203B41FA5}">
                      <a16:colId xmlns:a16="http://schemas.microsoft.com/office/drawing/2014/main" val="2457401423"/>
                    </a:ext>
                  </a:extLst>
                </a:gridCol>
                <a:gridCol w="875505">
                  <a:extLst>
                    <a:ext uri="{9D8B030D-6E8A-4147-A177-3AD203B41FA5}">
                      <a16:colId xmlns:a16="http://schemas.microsoft.com/office/drawing/2014/main" val="3543753454"/>
                    </a:ext>
                  </a:extLst>
                </a:gridCol>
              </a:tblGrid>
              <a:tr h="304067">
                <a:tc>
                  <a:txBody>
                    <a:bodyPr/>
                    <a:lstStyle/>
                    <a:p>
                      <a:pPr algn="ctr"/>
                      <a:r>
                        <a:rPr lang="en-IE" sz="1400" dirty="0"/>
                        <a:t>Standard</a:t>
                      </a:r>
                    </a:p>
                  </a:txBody>
                  <a:tcPr/>
                </a:tc>
                <a:tc>
                  <a:txBody>
                    <a:bodyPr/>
                    <a:lstStyle/>
                    <a:p>
                      <a:pPr algn="ctr"/>
                      <a:r>
                        <a:rPr lang="en-IE" sz="1400" dirty="0"/>
                        <a:t>Supporting Documents Obtained from a Third Party</a:t>
                      </a:r>
                    </a:p>
                  </a:txBody>
                  <a:tcPr/>
                </a:tc>
                <a:tc>
                  <a:txBody>
                    <a:bodyPr/>
                    <a:lstStyle/>
                    <a:p>
                      <a:pPr algn="ctr"/>
                      <a:r>
                        <a:rPr lang="en-IE" sz="1400" dirty="0"/>
                        <a:t>CU CF 1-5</a:t>
                      </a:r>
                    </a:p>
                  </a:txBody>
                  <a:tcPr/>
                </a:tc>
                <a:tc>
                  <a:txBody>
                    <a:bodyPr/>
                    <a:lstStyle/>
                    <a:p>
                      <a:pPr algn="ctr"/>
                      <a:r>
                        <a:rPr lang="en-IE" sz="1400" dirty="0"/>
                        <a:t>CU CF</a:t>
                      </a:r>
                    </a:p>
                    <a:p>
                      <a:pPr algn="ctr"/>
                      <a:r>
                        <a:rPr lang="en-IE" sz="1400" dirty="0"/>
                        <a:t>1-2</a:t>
                      </a:r>
                    </a:p>
                  </a:txBody>
                  <a:tcPr/>
                </a:tc>
                <a:tc>
                  <a:txBody>
                    <a:bodyPr/>
                    <a:lstStyle/>
                    <a:p>
                      <a:pPr algn="ctr"/>
                      <a:r>
                        <a:rPr lang="en-IE" sz="1400" dirty="0"/>
                        <a:t>CU CF</a:t>
                      </a:r>
                    </a:p>
                    <a:p>
                      <a:pPr algn="ctr"/>
                      <a:r>
                        <a:rPr lang="en-IE" sz="1400" dirty="0"/>
                        <a:t>3-8</a:t>
                      </a:r>
                    </a:p>
                  </a:txBody>
                  <a:tcPr/>
                </a:tc>
                <a:extLst>
                  <a:ext uri="{0D108BD9-81ED-4DB2-BD59-A6C34878D82A}">
                    <a16:rowId xmlns:a16="http://schemas.microsoft.com/office/drawing/2014/main" val="3907051298"/>
                  </a:ext>
                </a:extLst>
              </a:tr>
              <a:tr h="882948">
                <a:tc>
                  <a:txBody>
                    <a:bodyPr/>
                    <a:lstStyle/>
                    <a:p>
                      <a:r>
                        <a:rPr lang="en-IE" sz="1400" b="1" dirty="0">
                          <a:solidFill>
                            <a:srgbClr val="283A50"/>
                          </a:solidFill>
                        </a:rPr>
                        <a:t>General</a:t>
                      </a:r>
                    </a:p>
                  </a:txBody>
                  <a:tcPr>
                    <a:solidFill>
                      <a:srgbClr val="FAF1EB"/>
                    </a:solidFill>
                  </a:tcPr>
                </a:tc>
                <a:tc>
                  <a:txBody>
                    <a:bodyPr/>
                    <a:lstStyle/>
                    <a:p>
                      <a:r>
                        <a:rPr lang="en-IE" sz="1400" dirty="0">
                          <a:solidFill>
                            <a:srgbClr val="283A50"/>
                          </a:solidFill>
                        </a:rPr>
                        <a:t>Record of Experience – CV</a:t>
                      </a:r>
                    </a:p>
                    <a:p>
                      <a:r>
                        <a:rPr lang="en-IE" sz="1400" dirty="0">
                          <a:solidFill>
                            <a:srgbClr val="283A50"/>
                          </a:solidFill>
                        </a:rPr>
                        <a:t>Record of Interview/Application</a:t>
                      </a:r>
                    </a:p>
                    <a:p>
                      <a:r>
                        <a:rPr lang="en-IE" sz="1400" dirty="0">
                          <a:solidFill>
                            <a:srgbClr val="283A50"/>
                          </a:solidFill>
                        </a:rPr>
                        <a:t>Employers References</a:t>
                      </a:r>
                    </a:p>
                    <a:p>
                      <a:endParaRPr lang="en-IE" sz="1400" dirty="0">
                        <a:solidFill>
                          <a:srgbClr val="283A50"/>
                        </a:solidFill>
                      </a:endParaRPr>
                    </a:p>
                  </a:txBody>
                  <a:tcPr>
                    <a:solidFill>
                      <a:srgbClr val="FAF1EB"/>
                    </a:solidFill>
                  </a:tcPr>
                </a:tc>
                <a:tc>
                  <a:txBody>
                    <a:bodyPr/>
                    <a:lstStyle/>
                    <a:p>
                      <a:r>
                        <a:rPr lang="en-IE" sz="1400" dirty="0">
                          <a:solidFill>
                            <a:srgbClr val="283A50"/>
                          </a:solidFill>
                        </a:rPr>
                        <a:t>Y</a:t>
                      </a:r>
                    </a:p>
                    <a:p>
                      <a:r>
                        <a:rPr lang="en-IE" sz="1400" dirty="0">
                          <a:solidFill>
                            <a:srgbClr val="283A50"/>
                          </a:solidFill>
                        </a:rPr>
                        <a:t>Y</a:t>
                      </a:r>
                    </a:p>
                    <a:p>
                      <a:r>
                        <a:rPr lang="en-IE" sz="1400" dirty="0">
                          <a:solidFill>
                            <a:srgbClr val="283A50"/>
                          </a:solidFill>
                        </a:rPr>
                        <a:t>Y</a:t>
                      </a:r>
                    </a:p>
                  </a:txBody>
                  <a:tcPr>
                    <a:solidFill>
                      <a:srgbClr val="FAF1EB"/>
                    </a:solidFill>
                  </a:tcPr>
                </a:tc>
                <a:tc>
                  <a:txBody>
                    <a:bodyPr/>
                    <a:lstStyle/>
                    <a:p>
                      <a:r>
                        <a:rPr lang="en-IE" sz="1400" dirty="0">
                          <a:solidFill>
                            <a:srgbClr val="283A50"/>
                          </a:solidFill>
                        </a:rPr>
                        <a:t>Y</a:t>
                      </a:r>
                    </a:p>
                    <a:p>
                      <a:r>
                        <a:rPr lang="en-IE" sz="1400" dirty="0">
                          <a:solidFill>
                            <a:srgbClr val="283A50"/>
                          </a:solidFill>
                        </a:rPr>
                        <a:t>-</a:t>
                      </a:r>
                    </a:p>
                    <a:p>
                      <a:r>
                        <a:rPr lang="en-IE" sz="1400" dirty="0">
                          <a:solidFill>
                            <a:srgbClr val="283A50"/>
                          </a:solidFill>
                        </a:rPr>
                        <a:t>Y</a:t>
                      </a:r>
                    </a:p>
                  </a:txBody>
                  <a:tcPr>
                    <a:solidFill>
                      <a:srgbClr val="FAF1EB"/>
                    </a:solidFill>
                  </a:tcPr>
                </a:tc>
                <a:tc>
                  <a:txBody>
                    <a:bodyPr/>
                    <a:lstStyle/>
                    <a:p>
                      <a:r>
                        <a:rPr lang="en-IE" sz="1400" dirty="0">
                          <a:solidFill>
                            <a:srgbClr val="283A50"/>
                          </a:solidFill>
                        </a:rPr>
                        <a:t>Y</a:t>
                      </a:r>
                    </a:p>
                    <a:p>
                      <a:r>
                        <a:rPr lang="en-IE" sz="1400" dirty="0">
                          <a:solidFill>
                            <a:srgbClr val="283A50"/>
                          </a:solidFill>
                        </a:rPr>
                        <a:t>-</a:t>
                      </a:r>
                    </a:p>
                    <a:p>
                      <a:r>
                        <a:rPr lang="en-IE" sz="1400" dirty="0">
                          <a:solidFill>
                            <a:srgbClr val="283A50"/>
                          </a:solidFill>
                        </a:rPr>
                        <a:t>Y</a:t>
                      </a:r>
                    </a:p>
                  </a:txBody>
                  <a:tcPr>
                    <a:solidFill>
                      <a:srgbClr val="FAF1EB"/>
                    </a:solidFill>
                  </a:tcPr>
                </a:tc>
                <a:extLst>
                  <a:ext uri="{0D108BD9-81ED-4DB2-BD59-A6C34878D82A}">
                    <a16:rowId xmlns:a16="http://schemas.microsoft.com/office/drawing/2014/main" val="1032394254"/>
                  </a:ext>
                </a:extLst>
              </a:tr>
              <a:tr h="882948">
                <a:tc>
                  <a:txBody>
                    <a:bodyPr/>
                    <a:lstStyle/>
                    <a:p>
                      <a:r>
                        <a:rPr lang="en-IE" sz="1400" b="1" dirty="0">
                          <a:solidFill>
                            <a:srgbClr val="283A50"/>
                          </a:solidFill>
                        </a:rPr>
                        <a:t>Competent and Capable</a:t>
                      </a:r>
                    </a:p>
                    <a:p>
                      <a:endParaRPr lang="en-IE" sz="1400" b="1" dirty="0">
                        <a:solidFill>
                          <a:srgbClr val="283A50"/>
                        </a:solidFill>
                      </a:endParaRPr>
                    </a:p>
                  </a:txBody>
                  <a:tcPr>
                    <a:solidFill>
                      <a:srgbClr val="FAF1EB"/>
                    </a:solidFill>
                  </a:tcPr>
                </a:tc>
                <a:tc>
                  <a:txBody>
                    <a:bodyPr/>
                    <a:lstStyle/>
                    <a:p>
                      <a:r>
                        <a:rPr lang="en-IE" sz="1400" dirty="0">
                          <a:solidFill>
                            <a:srgbClr val="283A50"/>
                          </a:solidFill>
                        </a:rPr>
                        <a:t>Evidence of Professional Qualifications – Transcripts</a:t>
                      </a:r>
                    </a:p>
                    <a:p>
                      <a:r>
                        <a:rPr lang="en-IE" sz="1400" dirty="0">
                          <a:solidFill>
                            <a:srgbClr val="283A50"/>
                          </a:solidFill>
                        </a:rPr>
                        <a:t>MCC Qualifications &amp; CPD Membership</a:t>
                      </a:r>
                    </a:p>
                    <a:p>
                      <a:r>
                        <a:rPr lang="en-IE" sz="1400" dirty="0">
                          <a:solidFill>
                            <a:srgbClr val="283A50"/>
                          </a:solidFill>
                        </a:rPr>
                        <a:t>Professional Body Check</a:t>
                      </a:r>
                    </a:p>
                    <a:p>
                      <a:r>
                        <a:rPr lang="en-IE" sz="1400" dirty="0">
                          <a:solidFill>
                            <a:srgbClr val="283A50"/>
                          </a:solidFill>
                        </a:rPr>
                        <a:t>Conflicts</a:t>
                      </a:r>
                    </a:p>
                  </a:txBody>
                  <a:tcPr>
                    <a:solidFill>
                      <a:srgbClr val="FAF1EB"/>
                    </a:solidFill>
                  </a:tcPr>
                </a:tc>
                <a:tc>
                  <a:txBody>
                    <a:bodyPr/>
                    <a:lstStyle/>
                    <a:p>
                      <a:r>
                        <a:rPr lang="en-IE" sz="1400" dirty="0">
                          <a:solidFill>
                            <a:srgbClr val="283A50"/>
                          </a:solidFill>
                        </a:rPr>
                        <a:t>Y</a:t>
                      </a:r>
                    </a:p>
                    <a:p>
                      <a:r>
                        <a:rPr lang="en-IE" sz="1400" dirty="0">
                          <a:solidFill>
                            <a:srgbClr val="283A50"/>
                          </a:solidFill>
                        </a:rPr>
                        <a:t>I/A</a:t>
                      </a:r>
                    </a:p>
                    <a:p>
                      <a:r>
                        <a:rPr lang="en-IE" sz="1400" dirty="0">
                          <a:solidFill>
                            <a:srgbClr val="283A50"/>
                          </a:solidFill>
                        </a:rPr>
                        <a:t>Y</a:t>
                      </a:r>
                    </a:p>
                    <a:p>
                      <a:r>
                        <a:rPr lang="en-IE" sz="1400" dirty="0">
                          <a:solidFill>
                            <a:srgbClr val="283A50"/>
                          </a:solidFill>
                        </a:rPr>
                        <a:t>SC</a:t>
                      </a:r>
                    </a:p>
                  </a:txBody>
                  <a:tcPr>
                    <a:solidFill>
                      <a:srgbClr val="FAF1EB"/>
                    </a:solidFill>
                  </a:tcPr>
                </a:tc>
                <a:tc>
                  <a:txBody>
                    <a:bodyPr/>
                    <a:lstStyle/>
                    <a:p>
                      <a:r>
                        <a:rPr lang="en-IE" sz="1400" dirty="0">
                          <a:solidFill>
                            <a:srgbClr val="283A50"/>
                          </a:solidFill>
                        </a:rPr>
                        <a:t>Y</a:t>
                      </a:r>
                    </a:p>
                    <a:p>
                      <a:r>
                        <a:rPr lang="en-IE" sz="1400" dirty="0">
                          <a:solidFill>
                            <a:srgbClr val="283A50"/>
                          </a:solidFill>
                        </a:rPr>
                        <a:t>I/A</a:t>
                      </a:r>
                    </a:p>
                    <a:p>
                      <a:r>
                        <a:rPr lang="en-IE" sz="1400" dirty="0">
                          <a:solidFill>
                            <a:srgbClr val="283A50"/>
                          </a:solidFill>
                        </a:rPr>
                        <a:t>Y</a:t>
                      </a:r>
                    </a:p>
                    <a:p>
                      <a:r>
                        <a:rPr lang="en-IE" sz="1400" dirty="0">
                          <a:solidFill>
                            <a:srgbClr val="283A50"/>
                          </a:solidFill>
                        </a:rPr>
                        <a:t>SC</a:t>
                      </a:r>
                    </a:p>
                  </a:txBody>
                  <a:tcPr>
                    <a:solidFill>
                      <a:srgbClr val="FAF1EB"/>
                    </a:solidFill>
                  </a:tcPr>
                </a:tc>
                <a:tc>
                  <a:txBody>
                    <a:bodyPr/>
                    <a:lstStyle/>
                    <a:p>
                      <a:r>
                        <a:rPr lang="en-IE" sz="1400" dirty="0">
                          <a:solidFill>
                            <a:srgbClr val="283A50"/>
                          </a:solidFill>
                        </a:rPr>
                        <a:t>Y</a:t>
                      </a:r>
                    </a:p>
                    <a:p>
                      <a:r>
                        <a:rPr lang="en-IE" sz="1400" dirty="0">
                          <a:solidFill>
                            <a:srgbClr val="283A50"/>
                          </a:solidFill>
                        </a:rPr>
                        <a:t>SC/Y</a:t>
                      </a:r>
                    </a:p>
                    <a:p>
                      <a:r>
                        <a:rPr lang="en-IE" sz="1400" dirty="0">
                          <a:solidFill>
                            <a:srgbClr val="283A50"/>
                          </a:solidFill>
                        </a:rPr>
                        <a:t>-</a:t>
                      </a:r>
                    </a:p>
                    <a:p>
                      <a:r>
                        <a:rPr lang="en-IE" sz="1400" dirty="0">
                          <a:solidFill>
                            <a:srgbClr val="283A50"/>
                          </a:solidFill>
                        </a:rPr>
                        <a:t>SC</a:t>
                      </a:r>
                    </a:p>
                  </a:txBody>
                  <a:tcPr>
                    <a:solidFill>
                      <a:srgbClr val="FAF1EB"/>
                    </a:solidFill>
                  </a:tcPr>
                </a:tc>
                <a:extLst>
                  <a:ext uri="{0D108BD9-81ED-4DB2-BD59-A6C34878D82A}">
                    <a16:rowId xmlns:a16="http://schemas.microsoft.com/office/drawing/2014/main" val="1862503703"/>
                  </a:ext>
                </a:extLst>
              </a:tr>
              <a:tr h="627320">
                <a:tc>
                  <a:txBody>
                    <a:bodyPr/>
                    <a:lstStyle/>
                    <a:p>
                      <a:r>
                        <a:rPr lang="en-IE" sz="1400" b="1" dirty="0">
                          <a:solidFill>
                            <a:srgbClr val="283A50"/>
                          </a:solidFill>
                        </a:rPr>
                        <a:t>Honest, Ethical and with Integrity</a:t>
                      </a:r>
                    </a:p>
                  </a:txBody>
                  <a:tcPr>
                    <a:solidFill>
                      <a:srgbClr val="FAF1EB"/>
                    </a:solidFill>
                  </a:tcPr>
                </a:tc>
                <a:tc>
                  <a:txBody>
                    <a:bodyPr/>
                    <a:lstStyle/>
                    <a:p>
                      <a:r>
                        <a:rPr lang="en-IE" sz="1400" dirty="0">
                          <a:solidFill>
                            <a:srgbClr val="283A50"/>
                          </a:solidFill>
                        </a:rPr>
                        <a:t>Garda Check/Convictions</a:t>
                      </a:r>
                    </a:p>
                    <a:p>
                      <a:r>
                        <a:rPr lang="en-IE" sz="1400" dirty="0">
                          <a:solidFill>
                            <a:srgbClr val="283A50"/>
                          </a:solidFill>
                        </a:rPr>
                        <a:t>Regulator Check</a:t>
                      </a:r>
                    </a:p>
                  </a:txBody>
                  <a:tcPr>
                    <a:solidFill>
                      <a:srgbClr val="FAF1EB"/>
                    </a:solidFill>
                  </a:tcPr>
                </a:tc>
                <a:tc>
                  <a:txBody>
                    <a:bodyPr/>
                    <a:lstStyle/>
                    <a:p>
                      <a:r>
                        <a:rPr lang="en-IE" sz="1400" dirty="0">
                          <a:solidFill>
                            <a:srgbClr val="283A50"/>
                          </a:solidFill>
                        </a:rPr>
                        <a:t>SC</a:t>
                      </a:r>
                    </a:p>
                    <a:p>
                      <a:r>
                        <a:rPr lang="en-IE" sz="1400" dirty="0">
                          <a:solidFill>
                            <a:srgbClr val="283A50"/>
                          </a:solidFill>
                        </a:rPr>
                        <a:t>Y</a:t>
                      </a:r>
                    </a:p>
                  </a:txBody>
                  <a:tcPr>
                    <a:solidFill>
                      <a:srgbClr val="FAF1EB"/>
                    </a:solidFill>
                  </a:tcPr>
                </a:tc>
                <a:tc>
                  <a:txBody>
                    <a:bodyPr/>
                    <a:lstStyle/>
                    <a:p>
                      <a:r>
                        <a:rPr lang="en-IE" sz="1400" dirty="0">
                          <a:solidFill>
                            <a:srgbClr val="283A50"/>
                          </a:solidFill>
                        </a:rPr>
                        <a:t>SC</a:t>
                      </a:r>
                    </a:p>
                    <a:p>
                      <a:r>
                        <a:rPr lang="en-IE" sz="1400" dirty="0">
                          <a:solidFill>
                            <a:srgbClr val="283A50"/>
                          </a:solidFill>
                        </a:rPr>
                        <a:t>SC</a:t>
                      </a:r>
                    </a:p>
                  </a:txBody>
                  <a:tcPr>
                    <a:solidFill>
                      <a:srgbClr val="FAF1EB"/>
                    </a:solidFill>
                  </a:tcPr>
                </a:tc>
                <a:tc>
                  <a:txBody>
                    <a:bodyPr/>
                    <a:lstStyle/>
                    <a:p>
                      <a:r>
                        <a:rPr lang="en-IE" sz="1400" dirty="0">
                          <a:solidFill>
                            <a:srgbClr val="283A50"/>
                          </a:solidFill>
                        </a:rPr>
                        <a:t>SC</a:t>
                      </a:r>
                    </a:p>
                    <a:p>
                      <a:r>
                        <a:rPr lang="en-IE" sz="1400" dirty="0">
                          <a:solidFill>
                            <a:srgbClr val="283A50"/>
                          </a:solidFill>
                        </a:rPr>
                        <a:t>SC</a:t>
                      </a:r>
                    </a:p>
                  </a:txBody>
                  <a:tcPr>
                    <a:solidFill>
                      <a:srgbClr val="FAF1EB"/>
                    </a:solidFill>
                  </a:tcPr>
                </a:tc>
                <a:extLst>
                  <a:ext uri="{0D108BD9-81ED-4DB2-BD59-A6C34878D82A}">
                    <a16:rowId xmlns:a16="http://schemas.microsoft.com/office/drawing/2014/main" val="3150357754"/>
                  </a:ext>
                </a:extLst>
              </a:tr>
              <a:tr h="627320">
                <a:tc>
                  <a:txBody>
                    <a:bodyPr/>
                    <a:lstStyle/>
                    <a:p>
                      <a:r>
                        <a:rPr lang="en-IE" sz="1400" b="1" dirty="0">
                          <a:solidFill>
                            <a:srgbClr val="283A50"/>
                          </a:solidFill>
                        </a:rPr>
                        <a:t>Financial Soundness</a:t>
                      </a:r>
                    </a:p>
                  </a:txBody>
                  <a:tcPr>
                    <a:solidFill>
                      <a:srgbClr val="FAF1EB"/>
                    </a:solidFill>
                  </a:tcPr>
                </a:tc>
                <a:tc>
                  <a:txBody>
                    <a:bodyPr/>
                    <a:lstStyle/>
                    <a:p>
                      <a:r>
                        <a:rPr lang="en-IE" sz="1400" dirty="0">
                          <a:solidFill>
                            <a:srgbClr val="283A50"/>
                          </a:solidFill>
                        </a:rPr>
                        <a:t>Judgemental Search</a:t>
                      </a:r>
                    </a:p>
                    <a:p>
                      <a:r>
                        <a:rPr lang="en-IE" sz="1400" dirty="0">
                          <a:solidFill>
                            <a:srgbClr val="283A50"/>
                          </a:solidFill>
                        </a:rPr>
                        <a:t>CRO Check</a:t>
                      </a:r>
                    </a:p>
                  </a:txBody>
                  <a:tcPr>
                    <a:solidFill>
                      <a:srgbClr val="FAF1EB"/>
                    </a:solidFill>
                  </a:tcPr>
                </a:tc>
                <a:tc>
                  <a:txBody>
                    <a:bodyPr/>
                    <a:lstStyle/>
                    <a:p>
                      <a:r>
                        <a:rPr lang="en-IE" sz="1400" dirty="0">
                          <a:solidFill>
                            <a:srgbClr val="283A50"/>
                          </a:solidFill>
                        </a:rPr>
                        <a:t>Y</a:t>
                      </a:r>
                    </a:p>
                    <a:p>
                      <a:r>
                        <a:rPr lang="en-IE" sz="1400" dirty="0">
                          <a:solidFill>
                            <a:srgbClr val="283A50"/>
                          </a:solidFill>
                        </a:rPr>
                        <a:t>Y</a:t>
                      </a:r>
                    </a:p>
                  </a:txBody>
                  <a:tcPr>
                    <a:solidFill>
                      <a:srgbClr val="FAF1EB"/>
                    </a:solidFill>
                  </a:tcPr>
                </a:tc>
                <a:tc>
                  <a:txBody>
                    <a:bodyPr/>
                    <a:lstStyle/>
                    <a:p>
                      <a:r>
                        <a:rPr lang="en-IE" sz="1400" dirty="0">
                          <a:solidFill>
                            <a:srgbClr val="283A50"/>
                          </a:solidFill>
                        </a:rPr>
                        <a:t>Y</a:t>
                      </a:r>
                    </a:p>
                    <a:p>
                      <a:r>
                        <a:rPr lang="en-IE" sz="1400" dirty="0">
                          <a:solidFill>
                            <a:srgbClr val="283A50"/>
                          </a:solidFill>
                        </a:rPr>
                        <a:t>Y</a:t>
                      </a:r>
                    </a:p>
                  </a:txBody>
                  <a:tcPr>
                    <a:solidFill>
                      <a:srgbClr val="FAF1EB"/>
                    </a:solidFill>
                  </a:tcPr>
                </a:tc>
                <a:tc>
                  <a:txBody>
                    <a:bodyPr/>
                    <a:lstStyle/>
                    <a:p>
                      <a:r>
                        <a:rPr lang="en-IE" sz="1400" dirty="0">
                          <a:solidFill>
                            <a:srgbClr val="283A50"/>
                          </a:solidFill>
                        </a:rPr>
                        <a:t>SC</a:t>
                      </a:r>
                    </a:p>
                    <a:p>
                      <a:r>
                        <a:rPr lang="en-IE" sz="1400" dirty="0">
                          <a:solidFill>
                            <a:srgbClr val="283A50"/>
                          </a:solidFill>
                        </a:rPr>
                        <a:t>SC</a:t>
                      </a:r>
                    </a:p>
                  </a:txBody>
                  <a:tcPr>
                    <a:solidFill>
                      <a:srgbClr val="FAF1EB"/>
                    </a:solidFill>
                  </a:tcPr>
                </a:tc>
                <a:extLst>
                  <a:ext uri="{0D108BD9-81ED-4DB2-BD59-A6C34878D82A}">
                    <a16:rowId xmlns:a16="http://schemas.microsoft.com/office/drawing/2014/main" val="2780670291"/>
                  </a:ext>
                </a:extLst>
              </a:tr>
            </a:tbl>
          </a:graphicData>
        </a:graphic>
      </p:graphicFrame>
    </p:spTree>
    <p:extLst>
      <p:ext uri="{BB962C8B-B14F-4D97-AF65-F5344CB8AC3E}">
        <p14:creationId xmlns:p14="http://schemas.microsoft.com/office/powerpoint/2010/main" val="1980554909"/>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A050A31-A692-A44D-8909-1928CB27CDBB}"/>
              </a:ext>
            </a:extLst>
          </p:cNvPr>
          <p:cNvSpPr>
            <a:spLocks noGrp="1"/>
          </p:cNvSpPr>
          <p:nvPr>
            <p:ph type="body" idx="12"/>
          </p:nvPr>
        </p:nvSpPr>
        <p:spPr>
          <a:xfrm>
            <a:off x="531043" y="767702"/>
            <a:ext cx="10951658" cy="702106"/>
          </a:xfrm>
        </p:spPr>
        <p:txBody>
          <a:bodyPr>
            <a:normAutofit/>
          </a:bodyPr>
          <a:lstStyle/>
          <a:p>
            <a:pPr algn="ctr"/>
            <a:r>
              <a:rPr lang="en-US" dirty="0"/>
              <a:t>F&amp;P Process for CU CF Roles - (Voluntary/Staff)</a:t>
            </a:r>
          </a:p>
          <a:p>
            <a:endParaRPr lang="en-IE" dirty="0"/>
          </a:p>
        </p:txBody>
      </p:sp>
      <p:sp>
        <p:nvSpPr>
          <p:cNvPr id="6" name="Text Placeholder 5">
            <a:extLst>
              <a:ext uri="{FF2B5EF4-FFF2-40B4-BE49-F238E27FC236}">
                <a16:creationId xmlns:a16="http://schemas.microsoft.com/office/drawing/2014/main" id="{C874F7F9-174D-DCF6-838C-C3337EF4C2AF}"/>
              </a:ext>
            </a:extLst>
          </p:cNvPr>
          <p:cNvSpPr>
            <a:spLocks noGrp="1"/>
          </p:cNvSpPr>
          <p:nvPr>
            <p:ph type="body" idx="10"/>
          </p:nvPr>
        </p:nvSpPr>
        <p:spPr>
          <a:xfrm>
            <a:off x="709299" y="1325148"/>
            <a:ext cx="10951658" cy="4239490"/>
          </a:xfrm>
        </p:spPr>
        <p:txBody>
          <a:bodyPr>
            <a:normAutofit/>
          </a:bodyPr>
          <a:lstStyle/>
          <a:p>
            <a:pPr marL="0" indent="0">
              <a:buNone/>
            </a:pPr>
            <a:r>
              <a:rPr lang="en-IE" sz="2400" dirty="0">
                <a:latin typeface="+mn-lt"/>
              </a:rPr>
              <a:t>The following should be adequately documented:</a:t>
            </a:r>
          </a:p>
          <a:p>
            <a:pPr marL="0" indent="0">
              <a:buNone/>
            </a:pPr>
            <a:endParaRPr lang="en-IE" sz="2400" dirty="0">
              <a:latin typeface="+mn-lt"/>
            </a:endParaRPr>
          </a:p>
          <a:p>
            <a:pPr marL="457200" indent="-457200">
              <a:spcBef>
                <a:spcPts val="0"/>
              </a:spcBef>
              <a:buFont typeface="+mj-lt"/>
              <a:buAutoNum type="arabicPeriod"/>
            </a:pPr>
            <a:r>
              <a:rPr lang="en-IE" sz="2000" b="0" dirty="0">
                <a:latin typeface="+mn-lt"/>
              </a:rPr>
              <a:t>What standard of F&amp;P is appropriate to a particular CF</a:t>
            </a:r>
          </a:p>
          <a:p>
            <a:pPr marL="457200" indent="-457200">
              <a:spcBef>
                <a:spcPts val="0"/>
              </a:spcBef>
              <a:buFont typeface="+mj-lt"/>
              <a:buAutoNum type="arabicPeriod"/>
            </a:pPr>
            <a:r>
              <a:rPr lang="en-IE" sz="2000" b="0" dirty="0">
                <a:latin typeface="+mn-lt"/>
              </a:rPr>
              <a:t>Obligations on a person performing a CF</a:t>
            </a:r>
          </a:p>
          <a:p>
            <a:pPr marL="457200" indent="-457200">
              <a:spcBef>
                <a:spcPts val="0"/>
              </a:spcBef>
              <a:buFont typeface="+mj-lt"/>
              <a:buAutoNum type="arabicPeriod"/>
            </a:pPr>
            <a:r>
              <a:rPr lang="en-IE" sz="2000" b="0" dirty="0">
                <a:latin typeface="+mn-lt"/>
              </a:rPr>
              <a:t>Obligations on the Credit Union with respect to persons performing CF roles including procedure for conducting due diligence</a:t>
            </a:r>
          </a:p>
          <a:p>
            <a:pPr marL="457200" indent="-457200">
              <a:spcBef>
                <a:spcPts val="0"/>
              </a:spcBef>
              <a:buFont typeface="+mj-lt"/>
              <a:buAutoNum type="arabicPeriod"/>
            </a:pPr>
            <a:r>
              <a:rPr lang="en-US" sz="2000" b="0" i="0" dirty="0">
                <a:latin typeface="+mn-lt"/>
              </a:rPr>
              <a:t>Process for informing applicant for elected positions where they are deemed not to have meet the Standards and therefore not eligible to stand for election</a:t>
            </a:r>
            <a:endParaRPr lang="en-IE" sz="2000" b="0" dirty="0">
              <a:latin typeface="+mn-lt"/>
            </a:endParaRPr>
          </a:p>
          <a:p>
            <a:pPr marL="457200" indent="-457200">
              <a:spcBef>
                <a:spcPts val="0"/>
              </a:spcBef>
              <a:buFont typeface="+mj-lt"/>
              <a:buAutoNum type="arabicPeriod"/>
            </a:pPr>
            <a:r>
              <a:rPr lang="en-US" sz="2000" b="0" i="0" dirty="0">
                <a:latin typeface="+mn-lt"/>
              </a:rPr>
              <a:t>Pre-approval process is sufficiently documented</a:t>
            </a:r>
            <a:endParaRPr lang="en-US" sz="2000" b="0" dirty="0">
              <a:latin typeface="+mn-lt"/>
            </a:endParaRPr>
          </a:p>
          <a:p>
            <a:pPr marL="457200" indent="-457200">
              <a:spcBef>
                <a:spcPts val="0"/>
              </a:spcBef>
              <a:buFont typeface="+mj-lt"/>
              <a:buAutoNum type="arabicPeriod"/>
            </a:pPr>
            <a:r>
              <a:rPr lang="en-US" sz="2000" b="0" i="0" dirty="0">
                <a:latin typeface="+mn-lt"/>
              </a:rPr>
              <a:t>Process for notifying Central Bank via the Online Reporting System</a:t>
            </a:r>
            <a:endParaRPr lang="en-US" sz="2000" b="0" dirty="0">
              <a:latin typeface="+mn-lt"/>
            </a:endParaRPr>
          </a:p>
          <a:p>
            <a:pPr marL="457200" indent="-457200">
              <a:spcBef>
                <a:spcPts val="0"/>
              </a:spcBef>
              <a:buFont typeface="+mj-lt"/>
              <a:buAutoNum type="arabicPeriod"/>
            </a:pPr>
            <a:r>
              <a:rPr lang="en-US" sz="2000" b="0" i="0" dirty="0">
                <a:latin typeface="+mn-lt"/>
              </a:rPr>
              <a:t>Appeals process</a:t>
            </a:r>
            <a:endParaRPr lang="en-US" sz="2000" b="0" dirty="0">
              <a:latin typeface="+mn-lt"/>
            </a:endParaRPr>
          </a:p>
          <a:p>
            <a:endParaRPr lang="en-IE" dirty="0"/>
          </a:p>
        </p:txBody>
      </p:sp>
    </p:spTree>
    <p:extLst>
      <p:ext uri="{BB962C8B-B14F-4D97-AF65-F5344CB8AC3E}">
        <p14:creationId xmlns:p14="http://schemas.microsoft.com/office/powerpoint/2010/main" val="3192066302"/>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A050A31-A692-A44D-8909-1928CB27CDBB}"/>
              </a:ext>
            </a:extLst>
          </p:cNvPr>
          <p:cNvSpPr>
            <a:spLocks noGrp="1"/>
          </p:cNvSpPr>
          <p:nvPr>
            <p:ph type="body" idx="12"/>
          </p:nvPr>
        </p:nvSpPr>
        <p:spPr>
          <a:xfrm>
            <a:off x="0" y="391187"/>
            <a:ext cx="10951658" cy="611230"/>
          </a:xfrm>
        </p:spPr>
        <p:txBody>
          <a:bodyPr>
            <a:normAutofit/>
          </a:bodyPr>
          <a:lstStyle/>
          <a:p>
            <a:pPr algn="ctr"/>
            <a:r>
              <a:rPr lang="en-US" dirty="0"/>
              <a:t>F&amp;P Due Diligence Process Requirements</a:t>
            </a:r>
          </a:p>
          <a:p>
            <a:endParaRPr lang="en-IE" dirty="0"/>
          </a:p>
        </p:txBody>
      </p:sp>
      <p:sp>
        <p:nvSpPr>
          <p:cNvPr id="6" name="Text Placeholder 5">
            <a:extLst>
              <a:ext uri="{FF2B5EF4-FFF2-40B4-BE49-F238E27FC236}">
                <a16:creationId xmlns:a16="http://schemas.microsoft.com/office/drawing/2014/main" id="{C874F7F9-174D-DCF6-838C-C3337EF4C2AF}"/>
              </a:ext>
            </a:extLst>
          </p:cNvPr>
          <p:cNvSpPr>
            <a:spLocks noGrp="1"/>
          </p:cNvSpPr>
          <p:nvPr>
            <p:ph type="body" idx="10"/>
          </p:nvPr>
        </p:nvSpPr>
        <p:spPr>
          <a:xfrm>
            <a:off x="785719" y="1281138"/>
            <a:ext cx="11219047" cy="4205262"/>
          </a:xfrm>
        </p:spPr>
        <p:txBody>
          <a:bodyPr vert="horz" lIns="0" tIns="0" rIns="0" bIns="0" rtlCol="0" anchor="t">
            <a:noAutofit/>
          </a:bodyPr>
          <a:lstStyle/>
          <a:p>
            <a:pPr>
              <a:spcAft>
                <a:spcPts val="1200"/>
              </a:spcAft>
            </a:pPr>
            <a:r>
              <a:rPr lang="en-US" sz="2000" dirty="0">
                <a:latin typeface="Helvetica"/>
                <a:cs typeface="Helvetica"/>
              </a:rPr>
              <a:t>Should already have documented F&amp;P processes including for due diligence, which includes:</a:t>
            </a:r>
            <a:endParaRPr lang="en-US" sz="2000" dirty="0">
              <a:cs typeface="Helvetica"/>
            </a:endParaRPr>
          </a:p>
          <a:p>
            <a:pPr>
              <a:spcAft>
                <a:spcPts val="1200"/>
              </a:spcAft>
            </a:pPr>
            <a:r>
              <a:rPr lang="en-US" sz="2000" dirty="0">
                <a:latin typeface="Helvetica"/>
                <a:cs typeface="Helvetica"/>
              </a:rPr>
              <a:t>Profile for each elected official is prepared and kept on file, briefly providing a description of the CF (PCF) holder’s relevant qualifications and experience and an overview of the person’s attributes </a:t>
            </a:r>
          </a:p>
          <a:p>
            <a:pPr>
              <a:spcAft>
                <a:spcPts val="1200"/>
              </a:spcAft>
            </a:pPr>
            <a:r>
              <a:rPr lang="en-US" sz="2000" dirty="0">
                <a:latin typeface="Helvetica"/>
                <a:cs typeface="Helvetica"/>
              </a:rPr>
              <a:t>Evidence that the succession plan is used as a tool to assist with assessment of the Credit Unions needs/requirements </a:t>
            </a:r>
          </a:p>
          <a:p>
            <a:pPr>
              <a:spcAft>
                <a:spcPts val="1200"/>
              </a:spcAft>
            </a:pPr>
            <a:r>
              <a:rPr lang="en-US" sz="2000" dirty="0">
                <a:latin typeface="Helvetica"/>
                <a:cs typeface="Helvetica"/>
              </a:rPr>
              <a:t>A separate Due Diligence File maintained for each CF holder containing records of relevant previous experience and qualifications, noting whether certain qualifications were a requirement of the role - staff who will become CF’s for the first time will not require the same level of documentation on previous experience, CV’s etc.</a:t>
            </a:r>
            <a:endParaRPr lang="en-IE" sz="2000" dirty="0">
              <a:cs typeface="Helvetica"/>
            </a:endParaRPr>
          </a:p>
          <a:p>
            <a:pPr>
              <a:spcAft>
                <a:spcPts val="1200"/>
              </a:spcAft>
            </a:pPr>
            <a:r>
              <a:rPr lang="en-US" sz="2000" dirty="0">
                <a:latin typeface="Helvetica"/>
                <a:cs typeface="Helvetica"/>
              </a:rPr>
              <a:t>Evidence of the assessment conducted by the credit union included in each due diligence file</a:t>
            </a:r>
            <a:endParaRPr lang="en-IE" sz="2000" dirty="0">
              <a:latin typeface="Helvetica"/>
              <a:cs typeface="Helvetica"/>
            </a:endParaRPr>
          </a:p>
          <a:p>
            <a:endParaRPr lang="en-IE" dirty="0">
              <a:cs typeface="Helvetica"/>
            </a:endParaRPr>
          </a:p>
          <a:p>
            <a:pPr marL="0" indent="0">
              <a:buNone/>
            </a:pPr>
            <a:endParaRPr lang="en-US" sz="1200" dirty="0">
              <a:cs typeface="Calibri"/>
            </a:endParaRPr>
          </a:p>
        </p:txBody>
      </p:sp>
    </p:spTree>
    <p:extLst>
      <p:ext uri="{BB962C8B-B14F-4D97-AF65-F5344CB8AC3E}">
        <p14:creationId xmlns:p14="http://schemas.microsoft.com/office/powerpoint/2010/main" val="1048287003"/>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A050A31-A692-A44D-8909-1928CB27CDBB}"/>
              </a:ext>
            </a:extLst>
          </p:cNvPr>
          <p:cNvSpPr>
            <a:spLocks noGrp="1"/>
          </p:cNvSpPr>
          <p:nvPr>
            <p:ph type="body" idx="12"/>
          </p:nvPr>
        </p:nvSpPr>
        <p:spPr>
          <a:xfrm>
            <a:off x="-1798770" y="619122"/>
            <a:ext cx="10951658" cy="702106"/>
          </a:xfrm>
        </p:spPr>
        <p:txBody>
          <a:bodyPr>
            <a:normAutofit/>
          </a:bodyPr>
          <a:lstStyle/>
          <a:p>
            <a:pPr algn="ctr"/>
            <a:r>
              <a:rPr lang="en-US" dirty="0"/>
              <a:t>Data Protection Obligations</a:t>
            </a:r>
            <a:endParaRPr lang="en-IE" dirty="0"/>
          </a:p>
        </p:txBody>
      </p:sp>
      <p:sp>
        <p:nvSpPr>
          <p:cNvPr id="6" name="Text Placeholder 5">
            <a:extLst>
              <a:ext uri="{FF2B5EF4-FFF2-40B4-BE49-F238E27FC236}">
                <a16:creationId xmlns:a16="http://schemas.microsoft.com/office/drawing/2014/main" id="{C874F7F9-174D-DCF6-838C-C3337EF4C2AF}"/>
              </a:ext>
            </a:extLst>
          </p:cNvPr>
          <p:cNvSpPr>
            <a:spLocks noGrp="1"/>
          </p:cNvSpPr>
          <p:nvPr>
            <p:ph type="body" idx="10"/>
          </p:nvPr>
        </p:nvSpPr>
        <p:spPr>
          <a:xfrm>
            <a:off x="620171" y="1434134"/>
            <a:ext cx="10951658" cy="3602401"/>
          </a:xfrm>
        </p:spPr>
        <p:txBody>
          <a:bodyPr vert="horz" lIns="0" tIns="0" rIns="0" bIns="0" rtlCol="0" anchor="t">
            <a:noAutofit/>
          </a:bodyPr>
          <a:lstStyle/>
          <a:p>
            <a:pPr marL="342900" indent="-342900">
              <a:buFont typeface="Arial" panose="020B0604020202020204" pitchFamily="34" charset="0"/>
              <a:buChar char="•"/>
            </a:pPr>
            <a:r>
              <a:rPr lang="en-US" sz="2000" b="0" i="0" dirty="0">
                <a:latin typeface="+mn-lt"/>
                <a:ea typeface="Calibri" panose="020F0502020204030204" pitchFamily="34" charset="0"/>
                <a:cs typeface="Calibri"/>
              </a:rPr>
              <a:t>Documentary evidence of the Credit Union's compliance with GDPR Article 13 - providing the data subject with sufficient information (prior to commencement of due diligence) to ensure they are fully aware of and understand why they are completing an IQ form and/or providing F&amp;P paperwork (in the form of a letter or statement)</a:t>
            </a:r>
          </a:p>
          <a:p>
            <a:pPr marL="342900" indent="-342900">
              <a:buFont typeface="Arial" panose="020B0604020202020204" pitchFamily="34" charset="0"/>
              <a:buChar char="•"/>
            </a:pPr>
            <a:endParaRPr lang="en-US" sz="2000" dirty="0">
              <a:latin typeface="+mn-lt"/>
              <a:ea typeface="Calibri" panose="020F0502020204030204" pitchFamily="34" charset="0"/>
              <a:cs typeface="Calibri"/>
            </a:endParaRPr>
          </a:p>
          <a:p>
            <a:pPr marL="342900" indent="-342900">
              <a:buFont typeface="Arial" panose="020B0604020202020204" pitchFamily="34" charset="0"/>
              <a:buChar char="•"/>
            </a:pPr>
            <a:endParaRPr lang="en-US" sz="2000" dirty="0">
              <a:latin typeface="+mn-lt"/>
              <a:ea typeface="Calibri" panose="020F0502020204030204" pitchFamily="34" charset="0"/>
              <a:cs typeface="Calibri"/>
            </a:endParaRPr>
          </a:p>
          <a:p>
            <a:pPr marL="342900" indent="-342900">
              <a:buFont typeface="Arial" panose="020B0604020202020204" pitchFamily="34" charset="0"/>
              <a:buChar char="•"/>
            </a:pPr>
            <a:r>
              <a:rPr lang="en-US" sz="2000" b="0" i="0" dirty="0">
                <a:latin typeface="+mn-lt"/>
                <a:ea typeface="Calibri" panose="020F0502020204030204" pitchFamily="34" charset="0"/>
                <a:cs typeface="Calibri"/>
              </a:rPr>
              <a:t>Ensure existence and adequacy of record retention policy for the appropriate retention period to ensure its compliance with the General Data Protection Regulation (“GDPR”). Article 5(1)(e) of the GDPR provides that personal data processed for any purpose(s) shall not be kept for longer than is necessary for that purpose(s)</a:t>
            </a:r>
          </a:p>
          <a:p>
            <a:endParaRPr lang="en-IE" dirty="0"/>
          </a:p>
        </p:txBody>
      </p:sp>
    </p:spTree>
    <p:extLst>
      <p:ext uri="{BB962C8B-B14F-4D97-AF65-F5344CB8AC3E}">
        <p14:creationId xmlns:p14="http://schemas.microsoft.com/office/powerpoint/2010/main" val="2506191466"/>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A050A31-A692-A44D-8909-1928CB27CDBB}"/>
              </a:ext>
            </a:extLst>
          </p:cNvPr>
          <p:cNvSpPr>
            <a:spLocks noGrp="1"/>
          </p:cNvSpPr>
          <p:nvPr>
            <p:ph type="body" idx="12"/>
          </p:nvPr>
        </p:nvSpPr>
        <p:spPr>
          <a:xfrm>
            <a:off x="-283480" y="619122"/>
            <a:ext cx="10951658" cy="702106"/>
          </a:xfrm>
        </p:spPr>
        <p:txBody>
          <a:bodyPr>
            <a:normAutofit/>
          </a:bodyPr>
          <a:lstStyle/>
          <a:p>
            <a:pPr algn="ctr"/>
            <a:r>
              <a:rPr lang="en-US" dirty="0"/>
              <a:t>Data Protection Obligations - Continued</a:t>
            </a:r>
            <a:endParaRPr lang="en-IE" dirty="0"/>
          </a:p>
        </p:txBody>
      </p:sp>
      <p:sp>
        <p:nvSpPr>
          <p:cNvPr id="6" name="Text Placeholder 5">
            <a:extLst>
              <a:ext uri="{FF2B5EF4-FFF2-40B4-BE49-F238E27FC236}">
                <a16:creationId xmlns:a16="http://schemas.microsoft.com/office/drawing/2014/main" id="{C874F7F9-174D-DCF6-838C-C3337EF4C2AF}"/>
              </a:ext>
            </a:extLst>
          </p:cNvPr>
          <p:cNvSpPr>
            <a:spLocks noGrp="1"/>
          </p:cNvSpPr>
          <p:nvPr>
            <p:ph type="body" idx="10"/>
          </p:nvPr>
        </p:nvSpPr>
        <p:spPr>
          <a:xfrm>
            <a:off x="620171" y="1434134"/>
            <a:ext cx="10951658" cy="3257673"/>
          </a:xfrm>
        </p:spPr>
        <p:txBody>
          <a:bodyPr vert="horz" lIns="0" tIns="0" rIns="0" bIns="0" rtlCol="0" anchor="t">
            <a:noAutofit/>
          </a:bodyPr>
          <a:lstStyle/>
          <a:p>
            <a:pPr marL="342900" indent="-342900">
              <a:buFont typeface="Arial" panose="020B0604020202020204" pitchFamily="34" charset="0"/>
              <a:buChar char="•"/>
            </a:pPr>
            <a:endParaRPr lang="en-US" sz="2000" dirty="0">
              <a:effectLst/>
              <a:latin typeface="+mn-lt"/>
              <a:ea typeface="Calibri" panose="020F0502020204030204" pitchFamily="34" charset="0"/>
              <a:cs typeface="Calibri"/>
            </a:endParaRPr>
          </a:p>
          <a:p>
            <a:pPr marL="342900" indent="-342900">
              <a:buFont typeface="Arial" panose="020B0604020202020204" pitchFamily="34" charset="0"/>
              <a:buChar char="•"/>
            </a:pPr>
            <a:r>
              <a:rPr lang="en-US" sz="2000" dirty="0">
                <a:effectLst/>
                <a:latin typeface="+mn-lt"/>
                <a:ea typeface="Calibri" panose="020F0502020204030204" pitchFamily="34" charset="0"/>
                <a:cs typeface="Calibri"/>
              </a:rPr>
              <a:t>The initial DPIA completed for the F&amp;P process should now be reviewed and updated if necessary and where not yet completed one should now be documented</a:t>
            </a:r>
          </a:p>
          <a:p>
            <a:pPr marL="342900" indent="-342900">
              <a:buFont typeface="Arial" panose="020B0604020202020204" pitchFamily="34" charset="0"/>
              <a:buChar char="•"/>
            </a:pPr>
            <a:endParaRPr lang="en-US" sz="2000" b="0" i="0" dirty="0">
              <a:latin typeface="+mn-lt"/>
              <a:ea typeface="Calibri" panose="020F0502020204030204" pitchFamily="34" charset="0"/>
              <a:cs typeface="Calibri"/>
            </a:endParaRPr>
          </a:p>
          <a:p>
            <a:endParaRPr lang="en-US" sz="2000" b="0" i="0" dirty="0">
              <a:latin typeface="+mn-lt"/>
              <a:ea typeface="Calibri" panose="020F0502020204030204" pitchFamily="34" charset="0"/>
              <a:cs typeface="Calibri"/>
            </a:endParaRPr>
          </a:p>
          <a:p>
            <a:pPr marL="342900" indent="-342900">
              <a:buFont typeface="Arial" panose="020B0604020202020204" pitchFamily="34" charset="0"/>
              <a:buChar char="•"/>
            </a:pPr>
            <a:r>
              <a:rPr lang="en-US" sz="2000" b="0" dirty="0">
                <a:latin typeface="+mn-lt"/>
                <a:ea typeface="Calibri" panose="020F0502020204030204" pitchFamily="34" charset="0"/>
                <a:cs typeface="Calibri"/>
              </a:rPr>
              <a:t>It is expected that documents will be retained (in a secure manner) for a set period after the officer no longer holds the CF to demonstrate compliance with F&amp;P requirements, a rationale for the record retention timeframe should be documented within the Record Retention Policy</a:t>
            </a:r>
            <a:endParaRPr lang="en-US" sz="2000" dirty="0">
              <a:latin typeface="+mn-lt"/>
              <a:ea typeface="Calibri" panose="020F0502020204030204" pitchFamily="34" charset="0"/>
              <a:cs typeface="Calibri"/>
            </a:endParaRPr>
          </a:p>
          <a:p>
            <a:endParaRPr lang="en-IE" dirty="0"/>
          </a:p>
        </p:txBody>
      </p:sp>
    </p:spTree>
    <p:extLst>
      <p:ext uri="{BB962C8B-B14F-4D97-AF65-F5344CB8AC3E}">
        <p14:creationId xmlns:p14="http://schemas.microsoft.com/office/powerpoint/2010/main" val="3010416088"/>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3F033D4-C7A1-841C-3B4A-87C40CB67499}"/>
              </a:ext>
            </a:extLst>
          </p:cNvPr>
          <p:cNvSpPr>
            <a:spLocks noGrp="1"/>
          </p:cNvSpPr>
          <p:nvPr>
            <p:ph type="body" idx="12"/>
          </p:nvPr>
        </p:nvSpPr>
        <p:spPr>
          <a:xfrm>
            <a:off x="586304" y="467833"/>
            <a:ext cx="10951658" cy="702106"/>
          </a:xfrm>
        </p:spPr>
        <p:txBody>
          <a:bodyPr/>
          <a:lstStyle/>
          <a:p>
            <a:r>
              <a:rPr lang="en-GB" dirty="0"/>
              <a:t>Review of Governance &amp; Operational Documents</a:t>
            </a:r>
            <a:endParaRPr lang="en-IE" dirty="0"/>
          </a:p>
        </p:txBody>
      </p:sp>
      <p:sp>
        <p:nvSpPr>
          <p:cNvPr id="2" name="TextBox 1">
            <a:extLst>
              <a:ext uri="{FF2B5EF4-FFF2-40B4-BE49-F238E27FC236}">
                <a16:creationId xmlns:a16="http://schemas.microsoft.com/office/drawing/2014/main" id="{08017D94-91A5-BF7D-9584-3E4A268E46D3}"/>
              </a:ext>
            </a:extLst>
          </p:cNvPr>
          <p:cNvSpPr txBox="1"/>
          <p:nvPr/>
        </p:nvSpPr>
        <p:spPr>
          <a:xfrm>
            <a:off x="474133" y="1250883"/>
            <a:ext cx="11243733" cy="1064650"/>
          </a:xfrm>
          <a:prstGeom prst="rect">
            <a:avLst/>
          </a:prstGeom>
          <a:noFill/>
        </p:spPr>
        <p:txBody>
          <a:bodyPr wrap="square" rtlCol="0">
            <a:spAutoFit/>
          </a:bodyPr>
          <a:lstStyle/>
          <a:p>
            <a:pPr marL="0" indent="0">
              <a:lnSpc>
                <a:spcPct val="107000"/>
              </a:lnSpc>
              <a:spcAft>
                <a:spcPts val="800"/>
              </a:spcAft>
              <a:buNone/>
            </a:pPr>
            <a:r>
              <a:rPr lang="en-US" sz="1800" kern="100" dirty="0">
                <a:solidFill>
                  <a:srgbClr val="283A50"/>
                </a:solidFill>
                <a:effectLst/>
                <a:ea typeface="Calibri" panose="020F0502020204030204" pitchFamily="34" charset="0"/>
                <a:cs typeface="Times New Roman" panose="02020603050405020304" pitchFamily="18" charset="0"/>
              </a:rPr>
              <a:t>All relevant policies and procedures will need to be reviewed and updated accordingly to ensure full compliance with the new MCC regime, including but not limited to:</a:t>
            </a:r>
            <a:endParaRPr lang="en-IE" sz="1800" kern="100" dirty="0">
              <a:solidFill>
                <a:srgbClr val="283A50"/>
              </a:solidFill>
              <a:effectLst/>
              <a:ea typeface="Calibri" panose="020F0502020204030204" pitchFamily="34" charset="0"/>
              <a:cs typeface="Times New Roman" panose="02020603050405020304" pitchFamily="18" charset="0"/>
            </a:endParaRPr>
          </a:p>
          <a:p>
            <a:endParaRPr lang="en-IE" dirty="0"/>
          </a:p>
        </p:txBody>
      </p:sp>
      <p:sp>
        <p:nvSpPr>
          <p:cNvPr id="6" name="TextBox 5">
            <a:extLst>
              <a:ext uri="{FF2B5EF4-FFF2-40B4-BE49-F238E27FC236}">
                <a16:creationId xmlns:a16="http://schemas.microsoft.com/office/drawing/2014/main" id="{1B520E36-61C6-46B8-6562-59D00EE8CB21}"/>
              </a:ext>
            </a:extLst>
          </p:cNvPr>
          <p:cNvSpPr txBox="1"/>
          <p:nvPr/>
        </p:nvSpPr>
        <p:spPr>
          <a:xfrm>
            <a:off x="474133" y="2029999"/>
            <a:ext cx="4969765" cy="2831544"/>
          </a:xfrm>
          <a:prstGeom prst="rect">
            <a:avLst/>
          </a:prstGeom>
          <a:noFill/>
        </p:spPr>
        <p:txBody>
          <a:bodyPr wrap="square" rtlCol="0">
            <a:spAutoFit/>
          </a:bodyPr>
          <a:lstStyle/>
          <a:p>
            <a:pPr marL="342900" lvl="0" indent="-342900">
              <a:buFont typeface="Symbol" panose="05050102010706020507" pitchFamily="18" charset="2"/>
              <a:buChar char=""/>
            </a:pPr>
            <a:r>
              <a:rPr lang="en-US" sz="2000" kern="100" dirty="0">
                <a:solidFill>
                  <a:srgbClr val="283A50"/>
                </a:solidFill>
                <a:effectLst/>
                <a:ea typeface="Calibri" panose="020F0502020204030204" pitchFamily="34" charset="0"/>
                <a:cs typeface="Times New Roman" panose="02020603050405020304" pitchFamily="18" charset="0"/>
              </a:rPr>
              <a:t>Fitness and Probity Policy</a:t>
            </a:r>
            <a:endParaRPr lang="en-IE" sz="2000" kern="100" dirty="0">
              <a:solidFill>
                <a:srgbClr val="283A50"/>
              </a:solidFill>
              <a:effectLst/>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US" sz="2000" kern="100" dirty="0">
                <a:solidFill>
                  <a:srgbClr val="283A50"/>
                </a:solidFill>
                <a:effectLst/>
                <a:ea typeface="Calibri" panose="020F0502020204030204" pitchFamily="34" charset="0"/>
                <a:cs typeface="Times New Roman" panose="02020603050405020304" pitchFamily="18" charset="0"/>
              </a:rPr>
              <a:t>Nominations Policy</a:t>
            </a:r>
            <a:endParaRPr lang="en-IE" sz="2000" kern="100" dirty="0">
              <a:solidFill>
                <a:srgbClr val="283A50"/>
              </a:solidFill>
              <a:effectLst/>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US" sz="2000" kern="100" dirty="0">
                <a:solidFill>
                  <a:srgbClr val="283A50"/>
                </a:solidFill>
                <a:effectLst/>
                <a:ea typeface="Calibri" panose="020F0502020204030204" pitchFamily="34" charset="0"/>
                <a:cs typeface="Times New Roman" panose="02020603050405020304" pitchFamily="18" charset="0"/>
              </a:rPr>
              <a:t>Governance Policy</a:t>
            </a:r>
            <a:endParaRPr lang="en-IE" sz="2000" kern="100" dirty="0">
              <a:solidFill>
                <a:srgbClr val="283A50"/>
              </a:solidFill>
              <a:effectLst/>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US" sz="2000" kern="100" dirty="0">
                <a:solidFill>
                  <a:srgbClr val="283A50"/>
                </a:solidFill>
                <a:effectLst/>
                <a:ea typeface="Calibri" panose="020F0502020204030204" pitchFamily="34" charset="0"/>
                <a:cs typeface="Times New Roman" panose="02020603050405020304" pitchFamily="18" charset="0"/>
              </a:rPr>
              <a:t>HR Policy / Staff Handbook</a:t>
            </a:r>
          </a:p>
          <a:p>
            <a:pPr marL="342900" lvl="0" indent="-342900">
              <a:buFont typeface="Symbol" panose="05050102010706020507" pitchFamily="18" charset="2"/>
              <a:buChar char=""/>
            </a:pPr>
            <a:r>
              <a:rPr lang="en-IE" sz="2000" kern="100" dirty="0">
                <a:solidFill>
                  <a:srgbClr val="283A50"/>
                </a:solidFill>
                <a:effectLst/>
                <a:ea typeface="Calibri" panose="020F0502020204030204" pitchFamily="34" charset="0"/>
                <a:cs typeface="Times New Roman" panose="02020603050405020304" pitchFamily="18" charset="0"/>
              </a:rPr>
              <a:t>Training Policy</a:t>
            </a:r>
          </a:p>
          <a:p>
            <a:pPr marL="342900" lvl="0" indent="-342900">
              <a:buFont typeface="Symbol" panose="05050102010706020507" pitchFamily="18" charset="2"/>
              <a:buChar char=""/>
            </a:pPr>
            <a:r>
              <a:rPr lang="en-US" sz="2000" kern="100" dirty="0">
                <a:solidFill>
                  <a:srgbClr val="283A50"/>
                </a:solidFill>
                <a:effectLst/>
                <a:ea typeface="Calibri" panose="020F0502020204030204" pitchFamily="34" charset="0"/>
                <a:cs typeface="Times New Roman" panose="02020603050405020304" pitchFamily="18" charset="0"/>
              </a:rPr>
              <a:t>Suite of Credit Policies</a:t>
            </a:r>
            <a:endParaRPr lang="en-IE" sz="2000" kern="100" dirty="0">
              <a:solidFill>
                <a:srgbClr val="283A50"/>
              </a:solidFill>
              <a:effectLst/>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US" sz="2000" kern="100" dirty="0">
                <a:solidFill>
                  <a:srgbClr val="283A50"/>
                </a:solidFill>
                <a:effectLst/>
                <a:ea typeface="Calibri" panose="020F0502020204030204" pitchFamily="34" charset="0"/>
                <a:cs typeface="Times New Roman" panose="02020603050405020304" pitchFamily="18" charset="0"/>
              </a:rPr>
              <a:t>Savings Policy</a:t>
            </a:r>
          </a:p>
          <a:p>
            <a:pPr marL="342900" lvl="0" indent="-342900">
              <a:buFont typeface="Symbol" panose="05050102010706020507" pitchFamily="18" charset="2"/>
              <a:buChar char=""/>
            </a:pPr>
            <a:r>
              <a:rPr lang="en-IE" sz="2000" kern="100" dirty="0">
                <a:solidFill>
                  <a:srgbClr val="283A50"/>
                </a:solidFill>
                <a:effectLst/>
                <a:ea typeface="Calibri" panose="020F0502020204030204" pitchFamily="34" charset="0"/>
                <a:cs typeface="Times New Roman" panose="02020603050405020304" pitchFamily="18" charset="0"/>
              </a:rPr>
              <a:t>Complaints</a:t>
            </a:r>
          </a:p>
          <a:p>
            <a:endParaRPr lang="en-IE" dirty="0"/>
          </a:p>
        </p:txBody>
      </p:sp>
      <p:sp>
        <p:nvSpPr>
          <p:cNvPr id="7" name="TextBox 6">
            <a:extLst>
              <a:ext uri="{FF2B5EF4-FFF2-40B4-BE49-F238E27FC236}">
                <a16:creationId xmlns:a16="http://schemas.microsoft.com/office/drawing/2014/main" id="{A2750097-698F-2E01-2F2C-A1EFA08CB10A}"/>
              </a:ext>
            </a:extLst>
          </p:cNvPr>
          <p:cNvSpPr txBox="1"/>
          <p:nvPr/>
        </p:nvSpPr>
        <p:spPr>
          <a:xfrm>
            <a:off x="6568197" y="2029999"/>
            <a:ext cx="4969765" cy="3549690"/>
          </a:xfrm>
          <a:prstGeom prst="rect">
            <a:avLst/>
          </a:prstGeom>
          <a:noFill/>
        </p:spPr>
        <p:txBody>
          <a:bodyPr wrap="square" rtlCol="0">
            <a:spAutoFit/>
          </a:bodyPr>
          <a:lstStyle/>
          <a:p>
            <a:pPr marL="342900" lvl="0" indent="-342900">
              <a:buFont typeface="Symbol" panose="05050102010706020507" pitchFamily="18" charset="2"/>
              <a:buChar char=""/>
            </a:pPr>
            <a:r>
              <a:rPr lang="en-US" sz="2000" kern="100" dirty="0">
                <a:solidFill>
                  <a:srgbClr val="283A50"/>
                </a:solidFill>
                <a:effectLst/>
                <a:ea typeface="Calibri" panose="020F0502020204030204" pitchFamily="34" charset="0"/>
                <a:cs typeface="Times New Roman" panose="02020603050405020304" pitchFamily="18" charset="0"/>
              </a:rPr>
              <a:t>New Product Development Policy</a:t>
            </a:r>
            <a:endParaRPr lang="en-IE" sz="2000" kern="100" dirty="0">
              <a:solidFill>
                <a:srgbClr val="283A50"/>
              </a:solidFill>
              <a:effectLst/>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US" sz="2000" kern="100" dirty="0">
                <a:solidFill>
                  <a:srgbClr val="283A50"/>
                </a:solidFill>
                <a:effectLst/>
                <a:ea typeface="Calibri" panose="020F0502020204030204" pitchFamily="34" charset="0"/>
                <a:cs typeface="Times New Roman" panose="02020603050405020304" pitchFamily="18" charset="0"/>
              </a:rPr>
              <a:t>Outsourcing Policy (where credit control work, Compliance Officer, policy and/or product development, etc. is outsourced);</a:t>
            </a:r>
          </a:p>
          <a:p>
            <a:pPr marL="342900" lvl="0" indent="-342900">
              <a:buFont typeface="Symbol" panose="05050102010706020507" pitchFamily="18" charset="2"/>
              <a:buChar char=""/>
            </a:pPr>
            <a:r>
              <a:rPr lang="en-IE" sz="2000" kern="100" dirty="0">
                <a:solidFill>
                  <a:srgbClr val="283A50"/>
                </a:solidFill>
                <a:effectLst/>
                <a:ea typeface="Calibri" panose="020F0502020204030204" pitchFamily="34" charset="0"/>
                <a:cs typeface="Times New Roman" panose="02020603050405020304" pitchFamily="18" charset="0"/>
              </a:rPr>
              <a:t>Terms of Reference for relevant committees</a:t>
            </a:r>
          </a:p>
          <a:p>
            <a:pPr marL="342900" lvl="0" indent="-342900">
              <a:buFont typeface="Symbol" panose="05050102010706020507" pitchFamily="18" charset="2"/>
              <a:buChar char=""/>
            </a:pPr>
            <a:r>
              <a:rPr lang="en-US" sz="2000" kern="100" dirty="0">
                <a:solidFill>
                  <a:srgbClr val="283A50"/>
                </a:solidFill>
                <a:effectLst/>
                <a:ea typeface="Calibri" panose="020F0502020204030204" pitchFamily="34" charset="0"/>
                <a:cs typeface="Times New Roman" panose="02020603050405020304" pitchFamily="18" charset="0"/>
              </a:rPr>
              <a:t>The Standard Operating Procedures for the above policies</a:t>
            </a:r>
            <a:endParaRPr lang="en-IE" sz="2000" kern="100" dirty="0">
              <a:solidFill>
                <a:srgbClr val="283A50"/>
              </a:solidFill>
              <a:effectLst/>
              <a:ea typeface="Calibri" panose="020F0502020204030204" pitchFamily="34" charset="0"/>
              <a:cs typeface="Times New Roman" panose="02020603050405020304" pitchFamily="18" charset="0"/>
            </a:endParaRPr>
          </a:p>
          <a:p>
            <a:pPr marL="342900" lvl="0" indent="-342900">
              <a:spcAft>
                <a:spcPts val="800"/>
              </a:spcAft>
              <a:buFont typeface="Symbol" panose="05050102010706020507" pitchFamily="18" charset="2"/>
              <a:buChar char=""/>
            </a:pPr>
            <a:r>
              <a:rPr lang="en-US" sz="2000" kern="100" dirty="0">
                <a:solidFill>
                  <a:srgbClr val="283A50"/>
                </a:solidFill>
                <a:effectLst/>
                <a:ea typeface="Calibri" panose="020F0502020204030204" pitchFamily="34" charset="0"/>
                <a:cs typeface="Times New Roman" panose="02020603050405020304" pitchFamily="18" charset="0"/>
              </a:rPr>
              <a:t>2</a:t>
            </a:r>
            <a:r>
              <a:rPr lang="en-US" sz="2000" kern="100" baseline="30000" dirty="0">
                <a:solidFill>
                  <a:srgbClr val="283A50"/>
                </a:solidFill>
                <a:effectLst/>
                <a:ea typeface="Calibri" panose="020F0502020204030204" pitchFamily="34" charset="0"/>
                <a:cs typeface="Times New Roman" panose="02020603050405020304" pitchFamily="18" charset="0"/>
              </a:rPr>
              <a:t>nd</a:t>
            </a:r>
            <a:r>
              <a:rPr lang="en-US" sz="2000" kern="100" dirty="0">
                <a:solidFill>
                  <a:srgbClr val="283A50"/>
                </a:solidFill>
                <a:effectLst/>
                <a:ea typeface="Calibri" panose="020F0502020204030204" pitchFamily="34" charset="0"/>
                <a:cs typeface="Times New Roman" panose="02020603050405020304" pitchFamily="18" charset="0"/>
              </a:rPr>
              <a:t> Line Work Plans</a:t>
            </a:r>
          </a:p>
          <a:p>
            <a:endParaRPr lang="en-IE" dirty="0"/>
          </a:p>
        </p:txBody>
      </p:sp>
    </p:spTree>
    <p:extLst>
      <p:ext uri="{BB962C8B-B14F-4D97-AF65-F5344CB8AC3E}">
        <p14:creationId xmlns:p14="http://schemas.microsoft.com/office/powerpoint/2010/main" val="1082518269"/>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7FC95-0F44-0598-DC64-E929AA63196E}"/>
              </a:ext>
            </a:extLst>
          </p:cNvPr>
          <p:cNvSpPr>
            <a:spLocks noGrp="1"/>
          </p:cNvSpPr>
          <p:nvPr>
            <p:ph type="ctrTitle"/>
          </p:nvPr>
        </p:nvSpPr>
        <p:spPr>
          <a:xfrm>
            <a:off x="820152" y="2884407"/>
            <a:ext cx="9982200" cy="731511"/>
          </a:xfrm>
        </p:spPr>
        <p:txBody>
          <a:bodyPr/>
          <a:lstStyle/>
          <a:p>
            <a:r>
              <a:rPr lang="en-GB" dirty="0"/>
              <a:t>Any questions?</a:t>
            </a:r>
            <a:endParaRPr lang="en-IE" dirty="0"/>
          </a:p>
        </p:txBody>
      </p:sp>
      <p:sp>
        <p:nvSpPr>
          <p:cNvPr id="3" name="Title 1">
            <a:extLst>
              <a:ext uri="{FF2B5EF4-FFF2-40B4-BE49-F238E27FC236}">
                <a16:creationId xmlns:a16="http://schemas.microsoft.com/office/drawing/2014/main" id="{749FDC51-C3A8-F2F2-0E98-3A09098FD9C4}"/>
              </a:ext>
            </a:extLst>
          </p:cNvPr>
          <p:cNvSpPr txBox="1">
            <a:spLocks/>
          </p:cNvSpPr>
          <p:nvPr/>
        </p:nvSpPr>
        <p:spPr>
          <a:xfrm>
            <a:off x="820151" y="4298711"/>
            <a:ext cx="5539552" cy="896149"/>
          </a:xfrm>
          <a:prstGeom prst="rect">
            <a:avLst/>
          </a:prstGeom>
        </p:spPr>
        <p:txBody>
          <a:bodyPr vert="horz" lIns="0" tIns="0" rIns="0" bIns="0" rtlCol="0" anchor="t" anchorCtr="0">
            <a:normAutofit fontScale="70000" lnSpcReduction="20000"/>
          </a:bodyPr>
          <a:lstStyle>
            <a:lvl1pPr algn="l" defTabSz="914400" rtl="0" eaLnBrk="1" latinLnBrk="0" hangingPunct="1">
              <a:lnSpc>
                <a:spcPct val="90000"/>
              </a:lnSpc>
              <a:spcBef>
                <a:spcPct val="0"/>
              </a:spcBef>
              <a:buNone/>
              <a:defRPr sz="3600" b="0" i="0" strike="noStrike" kern="1200" baseline="0">
                <a:solidFill>
                  <a:schemeClr val="bg1"/>
                </a:solidFill>
                <a:latin typeface="Helvetica" pitchFamily="2" charset="0"/>
                <a:ea typeface="+mj-ea"/>
                <a:cs typeface="Arial" panose="020B0604020202020204" pitchFamily="34" charset="0"/>
              </a:defRPr>
            </a:lvl1pPr>
          </a:lstStyle>
          <a:p>
            <a:r>
              <a:rPr lang="en-GB" sz="4500" dirty="0"/>
              <a:t>For more information:</a:t>
            </a:r>
          </a:p>
          <a:p>
            <a:endParaRPr lang="en-GB" dirty="0"/>
          </a:p>
          <a:p>
            <a:r>
              <a:rPr lang="en-GB" sz="2900" dirty="0" err="1"/>
              <a:t>Íde</a:t>
            </a:r>
            <a:r>
              <a:rPr lang="en-GB" sz="2900" dirty="0"/>
              <a:t> McCormack – </a:t>
            </a:r>
            <a:r>
              <a:rPr lang="en-GB" sz="2900" dirty="0">
                <a:hlinkClick r:id="rId2"/>
              </a:rPr>
              <a:t>imccormack@creditunion.ie</a:t>
            </a:r>
            <a:r>
              <a:rPr lang="en-GB" sz="2900" dirty="0"/>
              <a:t> </a:t>
            </a:r>
          </a:p>
          <a:p>
            <a:endParaRPr lang="en-IE" dirty="0"/>
          </a:p>
        </p:txBody>
      </p:sp>
      <p:sp>
        <p:nvSpPr>
          <p:cNvPr id="6" name="Title 1">
            <a:extLst>
              <a:ext uri="{FF2B5EF4-FFF2-40B4-BE49-F238E27FC236}">
                <a16:creationId xmlns:a16="http://schemas.microsoft.com/office/drawing/2014/main" id="{E2419BE2-41F7-BC5C-68B4-CBAD04251D2C}"/>
              </a:ext>
            </a:extLst>
          </p:cNvPr>
          <p:cNvSpPr txBox="1">
            <a:spLocks/>
          </p:cNvSpPr>
          <p:nvPr/>
        </p:nvSpPr>
        <p:spPr>
          <a:xfrm>
            <a:off x="6623339" y="4829104"/>
            <a:ext cx="4409394" cy="731511"/>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3600" b="0" i="0" strike="noStrike" kern="1200" baseline="0">
                <a:solidFill>
                  <a:schemeClr val="bg1"/>
                </a:solidFill>
                <a:latin typeface="Helvetica" pitchFamily="2" charset="0"/>
                <a:ea typeface="+mj-ea"/>
                <a:cs typeface="Arial" panose="020B0604020202020204" pitchFamily="34" charset="0"/>
              </a:defRPr>
            </a:lvl1pPr>
          </a:lstStyle>
          <a:p>
            <a:r>
              <a:rPr lang="en-GB" sz="2200" dirty="0"/>
              <a:t>LIA – </a:t>
            </a:r>
            <a:r>
              <a:rPr lang="en-GB" sz="2200" dirty="0">
                <a:hlinkClick r:id="rId3"/>
              </a:rPr>
              <a:t>education@lia.ie</a:t>
            </a:r>
            <a:r>
              <a:rPr lang="en-GB" sz="2200" dirty="0"/>
              <a:t> </a:t>
            </a:r>
          </a:p>
          <a:p>
            <a:endParaRPr lang="en-IE" dirty="0"/>
          </a:p>
        </p:txBody>
      </p:sp>
    </p:spTree>
    <p:extLst>
      <p:ext uri="{BB962C8B-B14F-4D97-AF65-F5344CB8AC3E}">
        <p14:creationId xmlns:p14="http://schemas.microsoft.com/office/powerpoint/2010/main" val="3234842676"/>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FCA61E6-7434-0345-9535-BAD55B7E14D2}"/>
              </a:ext>
            </a:extLst>
          </p:cNvPr>
          <p:cNvSpPr>
            <a:spLocks noGrp="1"/>
          </p:cNvSpPr>
          <p:nvPr>
            <p:ph type="body" idx="10"/>
          </p:nvPr>
        </p:nvSpPr>
        <p:spPr>
          <a:xfrm>
            <a:off x="709299" y="1409074"/>
            <a:ext cx="10951658" cy="4092315"/>
          </a:xfrm>
        </p:spPr>
        <p:txBody>
          <a:bodyPr>
            <a:normAutofit/>
          </a:bodyPr>
          <a:lstStyle/>
          <a:p>
            <a:pPr algn="l"/>
            <a:r>
              <a:rPr lang="en-US" sz="2000" dirty="0">
                <a:latin typeface="+mn-lt"/>
              </a:rPr>
              <a:t>A key objective of the CBI over the last number of years is to ensure an appropriate and </a:t>
            </a:r>
            <a:r>
              <a:rPr lang="en-IE" sz="2000" dirty="0">
                <a:latin typeface="+mn-lt"/>
              </a:rPr>
              <a:t>standardised</a:t>
            </a:r>
            <a:r>
              <a:rPr lang="en-US" sz="2000" dirty="0">
                <a:latin typeface="+mn-lt"/>
              </a:rPr>
              <a:t> level of professional competency within the financial services sector</a:t>
            </a:r>
          </a:p>
          <a:p>
            <a:pPr algn="l"/>
            <a:r>
              <a:rPr lang="en-US" sz="2000" dirty="0">
                <a:latin typeface="+mn-lt"/>
              </a:rPr>
              <a:t>Achieved by the roll out of the MCR and Fitness &amp; Probity Regimes</a:t>
            </a:r>
          </a:p>
          <a:p>
            <a:pPr algn="l"/>
            <a:endParaRPr lang="en-US" sz="2000" dirty="0">
              <a:latin typeface="+mn-lt"/>
            </a:endParaRPr>
          </a:p>
          <a:p>
            <a:pPr algn="l"/>
            <a:r>
              <a:rPr lang="en-US" sz="2000" b="1" dirty="0">
                <a:latin typeface="+mn-lt"/>
              </a:rPr>
              <a:t>The MCR will now include Credit Unions from 1</a:t>
            </a:r>
            <a:r>
              <a:rPr lang="en-US" sz="2000" b="1" baseline="30000" dirty="0">
                <a:latin typeface="+mn-lt"/>
              </a:rPr>
              <a:t>st</a:t>
            </a:r>
            <a:r>
              <a:rPr lang="en-US" sz="2000" b="1" dirty="0">
                <a:latin typeface="+mn-lt"/>
              </a:rPr>
              <a:t> Oct 2024 </a:t>
            </a:r>
            <a:r>
              <a:rPr lang="en-US" sz="2000" dirty="0">
                <a:latin typeface="+mn-lt"/>
              </a:rPr>
              <a:t>for in scope activities</a:t>
            </a:r>
          </a:p>
          <a:p>
            <a:pPr algn="l"/>
            <a:endParaRPr lang="en-US" sz="2000" dirty="0">
              <a:latin typeface="+mn-lt"/>
            </a:endParaRPr>
          </a:p>
          <a:p>
            <a:pPr algn="l"/>
            <a:r>
              <a:rPr lang="en-US" sz="2000" dirty="0">
                <a:latin typeface="+mn-lt"/>
              </a:rPr>
              <a:t>The recent changes to the MCC/F&amp;P requirements, the new Individual Accountability regime and the recently enacted Credit Union Amendment Bill represents some of the most significant changes to the Credit Union legal and regulatory landscape in recent years</a:t>
            </a:r>
          </a:p>
          <a:p>
            <a:endParaRPr lang="en-US" dirty="0"/>
          </a:p>
        </p:txBody>
      </p:sp>
      <p:sp>
        <p:nvSpPr>
          <p:cNvPr id="3" name="TextBox 2">
            <a:extLst>
              <a:ext uri="{FF2B5EF4-FFF2-40B4-BE49-F238E27FC236}">
                <a16:creationId xmlns:a16="http://schemas.microsoft.com/office/drawing/2014/main" id="{03E88D12-4F5E-4D6A-654B-28D896161032}"/>
              </a:ext>
            </a:extLst>
          </p:cNvPr>
          <p:cNvSpPr txBox="1"/>
          <p:nvPr/>
        </p:nvSpPr>
        <p:spPr>
          <a:xfrm>
            <a:off x="564444" y="545910"/>
            <a:ext cx="10000055" cy="646331"/>
          </a:xfrm>
          <a:prstGeom prst="rect">
            <a:avLst/>
          </a:prstGeom>
          <a:noFill/>
        </p:spPr>
        <p:txBody>
          <a:bodyPr wrap="square" rtlCol="0">
            <a:spAutoFit/>
          </a:bodyPr>
          <a:lstStyle/>
          <a:p>
            <a:r>
              <a:rPr lang="en-IE" sz="3600" b="1" dirty="0">
                <a:solidFill>
                  <a:srgbClr val="F05A36"/>
                </a:solidFill>
              </a:rPr>
              <a:t>Introduction</a:t>
            </a:r>
          </a:p>
        </p:txBody>
      </p:sp>
    </p:spTree>
    <p:extLst>
      <p:ext uri="{BB962C8B-B14F-4D97-AF65-F5344CB8AC3E}">
        <p14:creationId xmlns:p14="http://schemas.microsoft.com/office/powerpoint/2010/main" val="561785903"/>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1072FB5E-578A-1E4C-AC76-95A821F03061}"/>
              </a:ext>
            </a:extLst>
          </p:cNvPr>
          <p:cNvSpPr>
            <a:spLocks noGrp="1"/>
          </p:cNvSpPr>
          <p:nvPr>
            <p:ph type="body" idx="12"/>
          </p:nvPr>
        </p:nvSpPr>
        <p:spPr>
          <a:xfrm>
            <a:off x="554636" y="736688"/>
            <a:ext cx="11106321" cy="702106"/>
          </a:xfrm>
        </p:spPr>
        <p:txBody>
          <a:bodyPr>
            <a:normAutofit/>
          </a:bodyPr>
          <a:lstStyle/>
          <a:p>
            <a:r>
              <a:rPr lang="en-US" dirty="0"/>
              <a:t>MCC Requirements</a:t>
            </a:r>
          </a:p>
        </p:txBody>
      </p:sp>
      <p:sp>
        <p:nvSpPr>
          <p:cNvPr id="20" name="Text Placeholder 10">
            <a:extLst>
              <a:ext uri="{FF2B5EF4-FFF2-40B4-BE49-F238E27FC236}">
                <a16:creationId xmlns:a16="http://schemas.microsoft.com/office/drawing/2014/main" id="{0DAA5A0E-3A69-6B4C-8613-C2A3170FA1B0}"/>
              </a:ext>
            </a:extLst>
          </p:cNvPr>
          <p:cNvSpPr>
            <a:spLocks noGrp="1"/>
          </p:cNvSpPr>
          <p:nvPr>
            <p:ph type="body" idx="10"/>
          </p:nvPr>
        </p:nvSpPr>
        <p:spPr>
          <a:xfrm>
            <a:off x="554636" y="1618938"/>
            <a:ext cx="11106321" cy="3867462"/>
          </a:xfrm>
        </p:spPr>
        <p:txBody>
          <a:bodyPr/>
          <a:lstStyle/>
          <a:p>
            <a:pPr marL="342900" indent="-342900">
              <a:buFont typeface="Arial" panose="020B0604020202020204" pitchFamily="34" charset="0"/>
              <a:buChar char="•"/>
            </a:pPr>
            <a:r>
              <a:rPr lang="en-US" sz="2000" dirty="0">
                <a:latin typeface="+mn-lt"/>
              </a:rPr>
              <a:t>Already applies to Credit Unions providing Mortgages and who act as insurance intermediaries</a:t>
            </a:r>
          </a:p>
          <a:p>
            <a:endParaRPr lang="en-US" sz="2000" dirty="0">
              <a:latin typeface="+mn-lt"/>
            </a:endParaRPr>
          </a:p>
          <a:p>
            <a:pPr marL="342900" indent="-342900">
              <a:buFont typeface="Arial" panose="020B0604020202020204" pitchFamily="34" charset="0"/>
              <a:buChar char="•"/>
            </a:pPr>
            <a:r>
              <a:rPr lang="en-US" sz="2000" dirty="0">
                <a:latin typeface="+mn-lt"/>
              </a:rPr>
              <a:t>The MCR requires credit unions to ensure relevant persons are compliant with MCC requirements after 1</a:t>
            </a:r>
            <a:r>
              <a:rPr lang="en-US" sz="2000" baseline="30000" dirty="0">
                <a:latin typeface="+mn-lt"/>
              </a:rPr>
              <a:t>st</a:t>
            </a:r>
            <a:r>
              <a:rPr lang="en-US" sz="2000" dirty="0">
                <a:latin typeface="+mn-lt"/>
              </a:rPr>
              <a:t> October 2024</a:t>
            </a:r>
          </a:p>
          <a:p>
            <a:endParaRPr lang="en-US" sz="2000" dirty="0">
              <a:latin typeface="+mn-lt"/>
            </a:endParaRPr>
          </a:p>
          <a:p>
            <a:pPr marL="342900" indent="-342900">
              <a:buFont typeface="Arial" panose="020B0604020202020204" pitchFamily="34" charset="0"/>
              <a:buChar char="•"/>
            </a:pPr>
            <a:r>
              <a:rPr lang="en-US" sz="2000" dirty="0">
                <a:latin typeface="+mn-lt"/>
              </a:rPr>
              <a:t>Individuals performing specified activities regardless of whether they are a member of staff, or a volunteer must meet the MCC requirements by 1</a:t>
            </a:r>
            <a:r>
              <a:rPr lang="en-US" sz="2000" baseline="30000" dirty="0">
                <a:latin typeface="+mn-lt"/>
              </a:rPr>
              <a:t>st</a:t>
            </a:r>
            <a:r>
              <a:rPr lang="en-US" sz="2000" dirty="0">
                <a:latin typeface="+mn-lt"/>
              </a:rPr>
              <a:t> October 2028 but have commenced the process by 1</a:t>
            </a:r>
            <a:r>
              <a:rPr lang="en-US" sz="2000" baseline="30000" dirty="0">
                <a:latin typeface="+mn-lt"/>
              </a:rPr>
              <a:t>st</a:t>
            </a:r>
            <a:r>
              <a:rPr lang="en-US" sz="2000" dirty="0">
                <a:latin typeface="+mn-lt"/>
              </a:rPr>
              <a:t> October 2024</a:t>
            </a:r>
            <a:endParaRPr lang="en-IE" sz="2000" dirty="0">
              <a:latin typeface="+mn-lt"/>
            </a:endParaRPr>
          </a:p>
          <a:p>
            <a:endParaRPr lang="en-IE" dirty="0"/>
          </a:p>
        </p:txBody>
      </p:sp>
      <p:sp>
        <p:nvSpPr>
          <p:cNvPr id="12" name="Text Placeholder 10">
            <a:extLst>
              <a:ext uri="{FF2B5EF4-FFF2-40B4-BE49-F238E27FC236}">
                <a16:creationId xmlns:a16="http://schemas.microsoft.com/office/drawing/2014/main" id="{325BC542-B5F4-5B4E-A1D7-F7910125B996}"/>
              </a:ext>
            </a:extLst>
          </p:cNvPr>
          <p:cNvSpPr txBox="1">
            <a:spLocks/>
          </p:cNvSpPr>
          <p:nvPr/>
        </p:nvSpPr>
        <p:spPr>
          <a:xfrm>
            <a:off x="2406894" y="3148302"/>
            <a:ext cx="1242033" cy="288713"/>
          </a:xfrm>
          <a:prstGeom prst="rect">
            <a:avLst/>
          </a:prstGeom>
        </p:spPr>
        <p:txBody>
          <a:bodyPr vert="horz" lIns="0" tIns="0" rIns="0" bIns="0" rtlCol="0">
            <a:norm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b="0" i="0" kern="1200" baseline="0">
                <a:solidFill>
                  <a:srgbClr val="005677"/>
                </a:solidFill>
                <a:latin typeface="Helvetica" pitchFamily="2" charset="0"/>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0" i="0" kern="1200">
                <a:solidFill>
                  <a:schemeClr val="tx1">
                    <a:tint val="75000"/>
                  </a:schemeClr>
                </a:solidFill>
                <a:latin typeface="Helvetica" pitchFamily="2" charset="0"/>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0" i="0" kern="1200">
                <a:solidFill>
                  <a:schemeClr val="tx1">
                    <a:tint val="75000"/>
                  </a:schemeClr>
                </a:solidFill>
                <a:latin typeface="Helvetica" pitchFamily="2" charset="0"/>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0" i="0" kern="1200">
                <a:solidFill>
                  <a:schemeClr val="tx1">
                    <a:tint val="75000"/>
                  </a:schemeClr>
                </a:solidFill>
                <a:latin typeface="Helvetica" pitchFamily="2" charset="0"/>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0" i="0" kern="1200">
                <a:solidFill>
                  <a:schemeClr val="tx1">
                    <a:tint val="75000"/>
                  </a:schemeClr>
                </a:solidFill>
                <a:latin typeface="Helvetica" pitchFamily="2" charset="0"/>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ctr"/>
            <a:endParaRPr lang="en-IE" dirty="0">
              <a:solidFill>
                <a:schemeClr val="bg1"/>
              </a:solidFill>
            </a:endParaRPr>
          </a:p>
          <a:p>
            <a:endParaRPr lang="en-US" dirty="0"/>
          </a:p>
        </p:txBody>
      </p:sp>
    </p:spTree>
    <p:extLst>
      <p:ext uri="{BB962C8B-B14F-4D97-AF65-F5344CB8AC3E}">
        <p14:creationId xmlns:p14="http://schemas.microsoft.com/office/powerpoint/2010/main" val="420785783"/>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AB8563E-4653-8C47-A334-81B821BFB518}"/>
              </a:ext>
            </a:extLst>
          </p:cNvPr>
          <p:cNvSpPr>
            <a:spLocks noGrp="1"/>
          </p:cNvSpPr>
          <p:nvPr>
            <p:ph type="body" idx="12"/>
          </p:nvPr>
        </p:nvSpPr>
        <p:spPr/>
        <p:txBody>
          <a:bodyPr/>
          <a:lstStyle/>
          <a:p>
            <a:r>
              <a:rPr lang="en-US" dirty="0"/>
              <a:t>MCC In-Scope Activities for Credits Unions</a:t>
            </a:r>
          </a:p>
        </p:txBody>
      </p:sp>
      <p:sp>
        <p:nvSpPr>
          <p:cNvPr id="3" name="Text Placeholder 2">
            <a:extLst>
              <a:ext uri="{FF2B5EF4-FFF2-40B4-BE49-F238E27FC236}">
                <a16:creationId xmlns:a16="http://schemas.microsoft.com/office/drawing/2014/main" id="{0FF6D2AD-771C-274B-94AA-FC4B57B947B7}"/>
              </a:ext>
            </a:extLst>
          </p:cNvPr>
          <p:cNvSpPr>
            <a:spLocks noGrp="1"/>
          </p:cNvSpPr>
          <p:nvPr>
            <p:ph type="body" idx="10"/>
          </p:nvPr>
        </p:nvSpPr>
        <p:spPr>
          <a:xfrm>
            <a:off x="709299" y="1353248"/>
            <a:ext cx="10683226" cy="4151503"/>
          </a:xfrm>
        </p:spPr>
        <p:txBody>
          <a:bodyPr>
            <a:normAutofit fontScale="85000" lnSpcReduction="10000"/>
          </a:bodyPr>
          <a:lstStyle/>
          <a:p>
            <a:pPr marL="0" indent="0">
              <a:buNone/>
            </a:pPr>
            <a:r>
              <a:rPr lang="en-US" sz="2400" b="1" dirty="0">
                <a:latin typeface="+mn-lt"/>
              </a:rPr>
              <a:t>After 1</a:t>
            </a:r>
            <a:r>
              <a:rPr lang="en-US" sz="2400" b="1" baseline="30000" dirty="0">
                <a:latin typeface="+mn-lt"/>
              </a:rPr>
              <a:t>st</a:t>
            </a:r>
            <a:r>
              <a:rPr lang="en-US" sz="2400" b="1" dirty="0">
                <a:latin typeface="+mn-lt"/>
              </a:rPr>
              <a:t> October 2024 any officer providing information to members on Lending and Term Deposits will be required to hold or be in the process of attaining a recognized MCC qualification for these products, such activities include:</a:t>
            </a:r>
          </a:p>
          <a:p>
            <a:pPr marL="0" indent="0">
              <a:buNone/>
            </a:pPr>
            <a:endParaRPr lang="en-US" sz="2400" dirty="0">
              <a:latin typeface="+mn-lt"/>
            </a:endParaRPr>
          </a:p>
          <a:p>
            <a:pPr marL="342900" indent="-342900">
              <a:buFont typeface="Arial" panose="020B0604020202020204" pitchFamily="34" charset="0"/>
              <a:buChar char="•"/>
            </a:pPr>
            <a:r>
              <a:rPr lang="en-US" sz="2400" dirty="0">
                <a:latin typeface="+mn-lt"/>
              </a:rPr>
              <a:t>Talking to a member about a loan or term deposit product </a:t>
            </a:r>
          </a:p>
          <a:p>
            <a:pPr marL="342900" indent="-342900">
              <a:buFont typeface="Arial" panose="020B0604020202020204" pitchFamily="34" charset="0"/>
              <a:buChar char="•"/>
            </a:pPr>
            <a:r>
              <a:rPr lang="en-US" sz="2400" dirty="0">
                <a:latin typeface="+mn-lt"/>
              </a:rPr>
              <a:t>Taking an application for a loan or term deposit, including for temporary arrangements and rescheduling a loan – so tellers, MSO, credit and credit control officers for example</a:t>
            </a:r>
          </a:p>
          <a:p>
            <a:pPr marL="342900" indent="-342900">
              <a:buFont typeface="Arial" panose="020B0604020202020204" pitchFamily="34" charset="0"/>
              <a:buChar char="•"/>
            </a:pPr>
            <a:r>
              <a:rPr lang="en-US" sz="2400" dirty="0">
                <a:latin typeface="+mn-lt"/>
              </a:rPr>
              <a:t>Deciding on a loan application (or other product) – so tellers (particularly for loans within shares), credit officers, credit committee, Board</a:t>
            </a:r>
          </a:p>
          <a:p>
            <a:pPr marL="342900" indent="-342900">
              <a:buFont typeface="Arial" panose="020B0604020202020204" pitchFamily="34" charset="0"/>
              <a:buChar char="•"/>
            </a:pPr>
            <a:r>
              <a:rPr lang="en-US" sz="2400" dirty="0">
                <a:latin typeface="+mn-lt"/>
              </a:rPr>
              <a:t>Overseeing/supervising the loan or term deposit process – e.g. Head of Lending, Supervisor, Operations Manager. Branch Manager, Credit &amp; Credit Control Committee</a:t>
            </a:r>
          </a:p>
          <a:p>
            <a:pPr marL="342900" indent="-342900">
              <a:buFont typeface="Arial" panose="020B0604020202020204" pitchFamily="34" charset="0"/>
              <a:buChar char="•"/>
            </a:pPr>
            <a:r>
              <a:rPr lang="en-US" sz="2400" dirty="0">
                <a:latin typeface="+mn-lt"/>
              </a:rPr>
              <a:t>Loan or Term Deposit new product development – Management Team, Committee or Board</a:t>
            </a:r>
          </a:p>
          <a:p>
            <a:endParaRPr lang="en-IE" dirty="0"/>
          </a:p>
        </p:txBody>
      </p:sp>
    </p:spTree>
    <p:extLst>
      <p:ext uri="{BB962C8B-B14F-4D97-AF65-F5344CB8AC3E}">
        <p14:creationId xmlns:p14="http://schemas.microsoft.com/office/powerpoint/2010/main" val="3206477774"/>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9D9096F8-5B6E-FE4C-3D5A-B726E6D87D86}"/>
              </a:ext>
            </a:extLst>
          </p:cNvPr>
          <p:cNvSpPr>
            <a:spLocks noGrp="1"/>
          </p:cNvSpPr>
          <p:nvPr>
            <p:ph type="body" idx="12"/>
          </p:nvPr>
        </p:nvSpPr>
        <p:spPr/>
        <p:txBody>
          <a:bodyPr/>
          <a:lstStyle/>
          <a:p>
            <a:r>
              <a:rPr lang="en-IE" dirty="0"/>
              <a:t>New F&amp;P Controlled Functions</a:t>
            </a:r>
          </a:p>
        </p:txBody>
      </p:sp>
      <p:graphicFrame>
        <p:nvGraphicFramePr>
          <p:cNvPr id="9" name="Table 8">
            <a:extLst>
              <a:ext uri="{FF2B5EF4-FFF2-40B4-BE49-F238E27FC236}">
                <a16:creationId xmlns:a16="http://schemas.microsoft.com/office/drawing/2014/main" id="{0681A836-750E-29CB-85C9-1823456E6989}"/>
              </a:ext>
            </a:extLst>
          </p:cNvPr>
          <p:cNvGraphicFramePr>
            <a:graphicFrameLocks noGrp="1"/>
          </p:cNvGraphicFramePr>
          <p:nvPr>
            <p:extLst>
              <p:ext uri="{D42A27DB-BD31-4B8C-83A1-F6EECF244321}">
                <p14:modId xmlns:p14="http://schemas.microsoft.com/office/powerpoint/2010/main" val="3836251560"/>
              </p:ext>
            </p:extLst>
          </p:nvPr>
        </p:nvGraphicFramePr>
        <p:xfrm>
          <a:off x="694063" y="1556453"/>
          <a:ext cx="10683686" cy="3745093"/>
        </p:xfrm>
        <a:graphic>
          <a:graphicData uri="http://schemas.openxmlformats.org/drawingml/2006/table">
            <a:tbl>
              <a:tblPr firstRow="1" bandRow="1">
                <a:tableStyleId>{7DF18680-E054-41AD-8BC1-D1AEF772440D}</a:tableStyleId>
              </a:tblPr>
              <a:tblGrid>
                <a:gridCol w="7796810">
                  <a:extLst>
                    <a:ext uri="{9D8B030D-6E8A-4147-A177-3AD203B41FA5}">
                      <a16:colId xmlns:a16="http://schemas.microsoft.com/office/drawing/2014/main" val="3009332044"/>
                    </a:ext>
                  </a:extLst>
                </a:gridCol>
                <a:gridCol w="2886876">
                  <a:extLst>
                    <a:ext uri="{9D8B030D-6E8A-4147-A177-3AD203B41FA5}">
                      <a16:colId xmlns:a16="http://schemas.microsoft.com/office/drawing/2014/main" val="1701591174"/>
                    </a:ext>
                  </a:extLst>
                </a:gridCol>
              </a:tblGrid>
              <a:tr h="389637">
                <a:tc>
                  <a:txBody>
                    <a:bodyPr/>
                    <a:lstStyle/>
                    <a:p>
                      <a:pPr algn="l"/>
                      <a:r>
                        <a:rPr lang="en-IE" dirty="0"/>
                        <a:t>In-Scope Activity</a:t>
                      </a:r>
                    </a:p>
                  </a:txBody>
                  <a:tcPr/>
                </a:tc>
                <a:tc>
                  <a:txBody>
                    <a:bodyPr/>
                    <a:lstStyle/>
                    <a:p>
                      <a:pPr algn="l"/>
                      <a:r>
                        <a:rPr lang="en-IE" dirty="0"/>
                        <a:t>Controlled Function</a:t>
                      </a:r>
                    </a:p>
                  </a:txBody>
                  <a:tcPr/>
                </a:tc>
                <a:extLst>
                  <a:ext uri="{0D108BD9-81ED-4DB2-BD59-A6C34878D82A}">
                    <a16:rowId xmlns:a16="http://schemas.microsoft.com/office/drawing/2014/main" val="1665793821"/>
                  </a:ext>
                </a:extLst>
              </a:tr>
              <a:tr h="459856">
                <a:tc>
                  <a:txBody>
                    <a:bodyPr/>
                    <a:lstStyle/>
                    <a:p>
                      <a:r>
                        <a:rPr lang="en-IE" sz="1600" dirty="0"/>
                        <a:t>Giving of advice to a member of a Credit Union, while providing, or in relation to the provision of, the financial service. </a:t>
                      </a:r>
                    </a:p>
                  </a:txBody>
                  <a:tcPr/>
                </a:tc>
                <a:tc>
                  <a:txBody>
                    <a:bodyPr/>
                    <a:lstStyle/>
                    <a:p>
                      <a:r>
                        <a:rPr lang="en-IE" sz="1600" dirty="0"/>
                        <a:t>CUCF-3</a:t>
                      </a:r>
                    </a:p>
                  </a:txBody>
                  <a:tcPr/>
                </a:tc>
                <a:extLst>
                  <a:ext uri="{0D108BD9-81ED-4DB2-BD59-A6C34878D82A}">
                    <a16:rowId xmlns:a16="http://schemas.microsoft.com/office/drawing/2014/main" val="1518008549"/>
                  </a:ext>
                </a:extLst>
              </a:tr>
              <a:tr h="459856">
                <a:tc>
                  <a:txBody>
                    <a:bodyPr/>
                    <a:lstStyle/>
                    <a:p>
                      <a:r>
                        <a:rPr lang="en-IE" sz="1600" dirty="0"/>
                        <a:t>Arranging, or offering to arrange, a financial service for a member of a Credit Union. </a:t>
                      </a:r>
                    </a:p>
                  </a:txBody>
                  <a:tcPr/>
                </a:tc>
                <a:tc>
                  <a:txBody>
                    <a:bodyPr/>
                    <a:lstStyle/>
                    <a:p>
                      <a:r>
                        <a:rPr lang="en-IE" sz="1600" dirty="0"/>
                        <a:t>CUCF-4</a:t>
                      </a:r>
                    </a:p>
                  </a:txBody>
                  <a:tcPr/>
                </a:tc>
                <a:extLst>
                  <a:ext uri="{0D108BD9-81ED-4DB2-BD59-A6C34878D82A}">
                    <a16:rowId xmlns:a16="http://schemas.microsoft.com/office/drawing/2014/main" val="3317624239"/>
                  </a:ext>
                </a:extLst>
              </a:tr>
              <a:tr h="459856">
                <a:tc>
                  <a:txBody>
                    <a:bodyPr/>
                    <a:lstStyle/>
                    <a:p>
                      <a:r>
                        <a:rPr lang="en-IE" sz="1600" dirty="0"/>
                        <a:t>Assisting a member of a Credit Union in the making of a claim under a contract of insurance or reinsurance. </a:t>
                      </a:r>
                    </a:p>
                  </a:txBody>
                  <a:tcPr/>
                </a:tc>
                <a:tc>
                  <a:txBody>
                    <a:bodyPr/>
                    <a:lstStyle/>
                    <a:p>
                      <a:r>
                        <a:rPr lang="en-IE" sz="1600" dirty="0"/>
                        <a:t>CUCF-5</a:t>
                      </a:r>
                    </a:p>
                  </a:txBody>
                  <a:tcPr/>
                </a:tc>
                <a:extLst>
                  <a:ext uri="{0D108BD9-81ED-4DB2-BD59-A6C34878D82A}">
                    <a16:rowId xmlns:a16="http://schemas.microsoft.com/office/drawing/2014/main" val="269127709"/>
                  </a:ext>
                </a:extLst>
              </a:tr>
              <a:tr h="459856">
                <a:tc>
                  <a:txBody>
                    <a:bodyPr/>
                    <a:lstStyle/>
                    <a:p>
                      <a:r>
                        <a:rPr lang="en-IE" sz="1600" dirty="0"/>
                        <a:t>Determining the outcome of a claim arising under a contract of insurance or reinsurance. </a:t>
                      </a:r>
                    </a:p>
                  </a:txBody>
                  <a:tcPr/>
                </a:tc>
                <a:tc>
                  <a:txBody>
                    <a:bodyPr/>
                    <a:lstStyle/>
                    <a:p>
                      <a:r>
                        <a:rPr lang="en-IE" sz="1600" dirty="0"/>
                        <a:t>CUCF-6</a:t>
                      </a:r>
                    </a:p>
                  </a:txBody>
                  <a:tcPr/>
                </a:tc>
                <a:extLst>
                  <a:ext uri="{0D108BD9-81ED-4DB2-BD59-A6C34878D82A}">
                    <a16:rowId xmlns:a16="http://schemas.microsoft.com/office/drawing/2014/main" val="3193148675"/>
                  </a:ext>
                </a:extLst>
              </a:tr>
              <a:tr h="459856">
                <a:tc>
                  <a:txBody>
                    <a:bodyPr/>
                    <a:lstStyle/>
                    <a:p>
                      <a:r>
                        <a:rPr lang="en-IE" sz="1600" dirty="0"/>
                        <a:t>Acting in the direct management or supervision of those persons who act for a Credit Union in providing the services referred to in CUCF-3-6.</a:t>
                      </a:r>
                    </a:p>
                  </a:txBody>
                  <a:tcPr/>
                </a:tc>
                <a:tc>
                  <a:txBody>
                    <a:bodyPr/>
                    <a:lstStyle/>
                    <a:p>
                      <a:r>
                        <a:rPr lang="en-IE" sz="1600" dirty="0"/>
                        <a:t>CUCF-7</a:t>
                      </a:r>
                    </a:p>
                  </a:txBody>
                  <a:tcPr/>
                </a:tc>
                <a:extLst>
                  <a:ext uri="{0D108BD9-81ED-4DB2-BD59-A6C34878D82A}">
                    <a16:rowId xmlns:a16="http://schemas.microsoft.com/office/drawing/2014/main" val="3879555313"/>
                  </a:ext>
                </a:extLst>
              </a:tr>
              <a:tr h="459856">
                <a:tc>
                  <a:txBody>
                    <a:bodyPr/>
                    <a:lstStyle/>
                    <a:p>
                      <a:r>
                        <a:rPr lang="en-IE" sz="1600" dirty="0"/>
                        <a:t>Adjudicating on any complaint communicated to a Credit Union by a member in relation to the provision of a financial service. </a:t>
                      </a:r>
                    </a:p>
                  </a:txBody>
                  <a:tcPr/>
                </a:tc>
                <a:tc>
                  <a:txBody>
                    <a:bodyPr/>
                    <a:lstStyle/>
                    <a:p>
                      <a:r>
                        <a:rPr lang="en-IE" sz="1600" dirty="0"/>
                        <a:t>CUCF-8</a:t>
                      </a:r>
                    </a:p>
                  </a:txBody>
                  <a:tcPr/>
                </a:tc>
                <a:extLst>
                  <a:ext uri="{0D108BD9-81ED-4DB2-BD59-A6C34878D82A}">
                    <a16:rowId xmlns:a16="http://schemas.microsoft.com/office/drawing/2014/main" val="382996173"/>
                  </a:ext>
                </a:extLst>
              </a:tr>
            </a:tbl>
          </a:graphicData>
        </a:graphic>
      </p:graphicFrame>
    </p:spTree>
    <p:extLst>
      <p:ext uri="{BB962C8B-B14F-4D97-AF65-F5344CB8AC3E}">
        <p14:creationId xmlns:p14="http://schemas.microsoft.com/office/powerpoint/2010/main" val="2874346816"/>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67BC5E8-A76F-2F4E-B9CA-1970E1C4F12E}"/>
              </a:ext>
            </a:extLst>
          </p:cNvPr>
          <p:cNvSpPr>
            <a:spLocks noGrp="1"/>
          </p:cNvSpPr>
          <p:nvPr>
            <p:ph type="body" idx="12"/>
          </p:nvPr>
        </p:nvSpPr>
        <p:spPr/>
        <p:txBody>
          <a:bodyPr/>
          <a:lstStyle/>
          <a:p>
            <a:r>
              <a:rPr lang="en-US" dirty="0"/>
              <a:t>Impact on Governance Arrangements - Loans</a:t>
            </a:r>
          </a:p>
        </p:txBody>
      </p:sp>
      <p:sp>
        <p:nvSpPr>
          <p:cNvPr id="10" name="Text Placeholder 2">
            <a:extLst>
              <a:ext uri="{FF2B5EF4-FFF2-40B4-BE49-F238E27FC236}">
                <a16:creationId xmlns:a16="http://schemas.microsoft.com/office/drawing/2014/main" id="{C25FF624-28D2-F242-9AA1-0BB8276B30E1}"/>
              </a:ext>
            </a:extLst>
          </p:cNvPr>
          <p:cNvSpPr>
            <a:spLocks noGrp="1"/>
          </p:cNvSpPr>
          <p:nvPr>
            <p:ph type="body" idx="10"/>
          </p:nvPr>
        </p:nvSpPr>
        <p:spPr>
          <a:xfrm>
            <a:off x="709299" y="1772355"/>
            <a:ext cx="10951657" cy="3073965"/>
          </a:xfrm>
        </p:spPr>
        <p:txBody>
          <a:bodyPr>
            <a:normAutofit/>
          </a:bodyPr>
          <a:lstStyle/>
          <a:p>
            <a:pPr marL="342900" indent="-342900">
              <a:lnSpc>
                <a:spcPct val="110000"/>
              </a:lnSpc>
              <a:buFont typeface="Arial" panose="020B0604020202020204" pitchFamily="34" charset="0"/>
              <a:buChar char="•"/>
            </a:pPr>
            <a:r>
              <a:rPr lang="en-GB" sz="2000" dirty="0">
                <a:effectLst/>
                <a:latin typeface="+mn-lt"/>
                <a:ea typeface="Calibri" panose="020F0502020204030204" pitchFamily="34" charset="0"/>
                <a:cs typeface="Calibri" panose="020F0502020204030204" pitchFamily="34" charset="0"/>
              </a:rPr>
              <a:t>An entire Committee (</a:t>
            </a:r>
            <a:r>
              <a:rPr lang="en-US" sz="2000" dirty="0">
                <a:latin typeface="+mn-lt"/>
                <a:ea typeface="Calibri" panose="020F0502020204030204" pitchFamily="34" charset="0"/>
                <a:cs typeface="Calibri" panose="020F0502020204030204" pitchFamily="34" charset="0"/>
              </a:rPr>
              <a:t>Credit and Credit Control Committee’s)</a:t>
            </a:r>
            <a:r>
              <a:rPr lang="en-GB" sz="2000" dirty="0">
                <a:effectLst/>
                <a:latin typeface="+mn-lt"/>
                <a:ea typeface="Calibri" panose="020F0502020204030204" pitchFamily="34" charset="0"/>
                <a:cs typeface="Calibri" panose="020F0502020204030204" pitchFamily="34" charset="0"/>
              </a:rPr>
              <a:t> or Board needs to be qualified – which will require sufficient qualified officers</a:t>
            </a:r>
            <a:endParaRPr lang="en-US" sz="2000" dirty="0">
              <a:latin typeface="+mn-lt"/>
              <a:ea typeface="Calibri" panose="020F0502020204030204" pitchFamily="34" charset="0"/>
              <a:cs typeface="Calibri" panose="020F0502020204030204" pitchFamily="34" charset="0"/>
            </a:endParaRPr>
          </a:p>
          <a:p>
            <a:pPr marL="342900" indent="-342900">
              <a:lnSpc>
                <a:spcPct val="110000"/>
              </a:lnSpc>
              <a:buFont typeface="Arial" panose="020B0604020202020204" pitchFamily="34" charset="0"/>
              <a:buChar char="•"/>
            </a:pPr>
            <a:r>
              <a:rPr lang="en-US" sz="2000" dirty="0">
                <a:latin typeface="+mn-lt"/>
                <a:ea typeface="Calibri" panose="020F0502020204030204" pitchFamily="34" charset="0"/>
                <a:cs typeface="Calibri" panose="020F0502020204030204" pitchFamily="34" charset="0"/>
              </a:rPr>
              <a:t>Credit Unions may have difficulty in having qualified Board members</a:t>
            </a:r>
          </a:p>
          <a:p>
            <a:pPr marL="342900" indent="-342900">
              <a:lnSpc>
                <a:spcPct val="110000"/>
              </a:lnSpc>
              <a:buFont typeface="Arial" panose="020B0604020202020204" pitchFamily="34" charset="0"/>
              <a:buChar char="•"/>
            </a:pPr>
            <a:r>
              <a:rPr lang="en-US" sz="2000" dirty="0">
                <a:latin typeface="+mn-lt"/>
                <a:ea typeface="Calibri" panose="020F0502020204030204" pitchFamily="34" charset="0"/>
                <a:cs typeface="Calibri" panose="020F0502020204030204" pitchFamily="34" charset="0"/>
              </a:rPr>
              <a:t>Credit Union Amendment Act 2023 permits an alternative loan decision / appeals process</a:t>
            </a:r>
          </a:p>
          <a:p>
            <a:pPr marL="342900" indent="-342900">
              <a:lnSpc>
                <a:spcPct val="110000"/>
              </a:lnSpc>
              <a:buFont typeface="Arial" panose="020B0604020202020204" pitchFamily="34" charset="0"/>
              <a:buChar char="•"/>
            </a:pPr>
            <a:r>
              <a:rPr lang="en-US" sz="2000" dirty="0">
                <a:latin typeface="+mn-lt"/>
                <a:ea typeface="Calibri" panose="020F0502020204030204" pitchFamily="34" charset="0"/>
                <a:cs typeface="Calibri" panose="020F0502020204030204" pitchFamily="34" charset="0"/>
              </a:rPr>
              <a:t>Hybrid or fully operational committees are permitted once the CUA 1997 Section 67 (Third Schedule Section 3 &amp; 4) requirements are met</a:t>
            </a:r>
            <a:endParaRPr lang="en-US" dirty="0"/>
          </a:p>
        </p:txBody>
      </p:sp>
    </p:spTree>
    <p:extLst>
      <p:ext uri="{BB962C8B-B14F-4D97-AF65-F5344CB8AC3E}">
        <p14:creationId xmlns:p14="http://schemas.microsoft.com/office/powerpoint/2010/main" val="3763937564"/>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67BC5E8-A76F-2F4E-B9CA-1970E1C4F12E}"/>
              </a:ext>
            </a:extLst>
          </p:cNvPr>
          <p:cNvSpPr>
            <a:spLocks noGrp="1"/>
          </p:cNvSpPr>
          <p:nvPr>
            <p:ph type="body" idx="12"/>
          </p:nvPr>
        </p:nvSpPr>
        <p:spPr/>
        <p:txBody>
          <a:bodyPr/>
          <a:lstStyle/>
          <a:p>
            <a:r>
              <a:rPr lang="en-US" dirty="0"/>
              <a:t>Impact on Operational Processes - Loans</a:t>
            </a:r>
          </a:p>
        </p:txBody>
      </p:sp>
      <p:sp>
        <p:nvSpPr>
          <p:cNvPr id="10" name="Text Placeholder 2">
            <a:extLst>
              <a:ext uri="{FF2B5EF4-FFF2-40B4-BE49-F238E27FC236}">
                <a16:creationId xmlns:a16="http://schemas.microsoft.com/office/drawing/2014/main" id="{C25FF624-28D2-F242-9AA1-0BB8276B30E1}"/>
              </a:ext>
            </a:extLst>
          </p:cNvPr>
          <p:cNvSpPr>
            <a:spLocks noGrp="1"/>
          </p:cNvSpPr>
          <p:nvPr>
            <p:ph type="body" idx="10"/>
          </p:nvPr>
        </p:nvSpPr>
        <p:spPr>
          <a:xfrm>
            <a:off x="709299" y="1765367"/>
            <a:ext cx="10951657" cy="4137546"/>
          </a:xfrm>
        </p:spPr>
        <p:txBody>
          <a:bodyPr>
            <a:normAutofit/>
          </a:bodyPr>
          <a:lstStyle/>
          <a:p>
            <a:pPr marL="457200" indent="-457200">
              <a:buFont typeface="Arial" panose="020B0604020202020204" pitchFamily="34" charset="0"/>
              <a:buChar char="•"/>
            </a:pPr>
            <a:r>
              <a:rPr lang="en-US" sz="2000" dirty="0">
                <a:effectLst/>
                <a:latin typeface="+mn-lt"/>
                <a:ea typeface="Calibri" panose="020F0502020204030204" pitchFamily="34" charset="0"/>
                <a:cs typeface="Times New Roman" panose="02020603050405020304" pitchFamily="18" charset="0"/>
              </a:rPr>
              <a:t>Staff who are involved in the lending process, from the loan enquiry stage to drawdown (along with those in a supervisory capacity), will need to meet MCC requirements</a:t>
            </a:r>
          </a:p>
          <a:p>
            <a:pPr marL="457200" indent="-457200">
              <a:buFont typeface="Arial" panose="020B0604020202020204" pitchFamily="34" charset="0"/>
              <a:buChar char="•"/>
            </a:pPr>
            <a:r>
              <a:rPr lang="en-US" sz="2000" dirty="0">
                <a:latin typeface="+mn-lt"/>
                <a:ea typeface="Calibri" panose="020F0502020204030204" pitchFamily="34" charset="0"/>
                <a:cs typeface="Times New Roman" panose="02020603050405020304" pitchFamily="18" charset="0"/>
              </a:rPr>
              <a:t>Impact of this on operations including front line roles could be significant as in </a:t>
            </a:r>
            <a:r>
              <a:rPr lang="en-US" sz="2000" dirty="0">
                <a:effectLst/>
                <a:latin typeface="+mn-lt"/>
                <a:ea typeface="Calibri" panose="020F0502020204030204" pitchFamily="34" charset="0"/>
                <a:cs typeface="Times New Roman" panose="02020603050405020304" pitchFamily="18" charset="0"/>
              </a:rPr>
              <a:t>general, provide members with initial loan quotations </a:t>
            </a:r>
          </a:p>
          <a:p>
            <a:pPr marL="457200" indent="-457200">
              <a:buFont typeface="Arial" panose="020B0604020202020204" pitchFamily="34" charset="0"/>
              <a:buChar char="•"/>
            </a:pPr>
            <a:r>
              <a:rPr lang="en-US" sz="2000" dirty="0">
                <a:latin typeface="+mn-lt"/>
                <a:ea typeface="Calibri" panose="020F0502020204030204" pitchFamily="34" charset="0"/>
                <a:cs typeface="Times New Roman" panose="02020603050405020304" pitchFamily="18" charset="0"/>
              </a:rPr>
              <a:t>I</a:t>
            </a:r>
            <a:r>
              <a:rPr lang="en-US" sz="2000" dirty="0">
                <a:effectLst/>
                <a:latin typeface="+mn-lt"/>
                <a:ea typeface="Calibri" panose="020F0502020204030204" pitchFamily="34" charset="0"/>
                <a:cs typeface="Times New Roman" panose="02020603050405020304" pitchFamily="18" charset="0"/>
              </a:rPr>
              <a:t>n many credit unions Tellers take loan applications and assist with determining loan duration/repayment, pay out approved loans, including issuing the Credit Agreement, discuss member queries for a new loan or in relation to an existing loan including late payments, clearing arrears</a:t>
            </a:r>
          </a:p>
          <a:p>
            <a:endParaRPr lang="en-US" dirty="0"/>
          </a:p>
        </p:txBody>
      </p:sp>
    </p:spTree>
    <p:extLst>
      <p:ext uri="{BB962C8B-B14F-4D97-AF65-F5344CB8AC3E}">
        <p14:creationId xmlns:p14="http://schemas.microsoft.com/office/powerpoint/2010/main" val="3271342089"/>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67BC5E8-A76F-2F4E-B9CA-1970E1C4F12E}"/>
              </a:ext>
            </a:extLst>
          </p:cNvPr>
          <p:cNvSpPr>
            <a:spLocks noGrp="1"/>
          </p:cNvSpPr>
          <p:nvPr>
            <p:ph type="body" idx="12"/>
          </p:nvPr>
        </p:nvSpPr>
        <p:spPr/>
        <p:txBody>
          <a:bodyPr/>
          <a:lstStyle/>
          <a:p>
            <a:r>
              <a:rPr lang="en-US" dirty="0"/>
              <a:t>Impact on Operational Processes - Loans</a:t>
            </a:r>
          </a:p>
        </p:txBody>
      </p:sp>
      <p:sp>
        <p:nvSpPr>
          <p:cNvPr id="10" name="Text Placeholder 2">
            <a:extLst>
              <a:ext uri="{FF2B5EF4-FFF2-40B4-BE49-F238E27FC236}">
                <a16:creationId xmlns:a16="http://schemas.microsoft.com/office/drawing/2014/main" id="{C25FF624-28D2-F242-9AA1-0BB8276B30E1}"/>
              </a:ext>
            </a:extLst>
          </p:cNvPr>
          <p:cNvSpPr>
            <a:spLocks noGrp="1"/>
          </p:cNvSpPr>
          <p:nvPr>
            <p:ph type="body" idx="10"/>
          </p:nvPr>
        </p:nvSpPr>
        <p:spPr>
          <a:xfrm>
            <a:off x="709299" y="1621675"/>
            <a:ext cx="10951657" cy="4137546"/>
          </a:xfrm>
        </p:spPr>
        <p:txBody>
          <a:bodyPr>
            <a:normAutofit/>
          </a:bodyPr>
          <a:lstStyle/>
          <a:p>
            <a:pPr marL="457200" indent="-457200">
              <a:buFont typeface="Arial" panose="020B0604020202020204" pitchFamily="34" charset="0"/>
              <a:buChar char="•"/>
            </a:pPr>
            <a:r>
              <a:rPr lang="en-US" sz="2000" dirty="0">
                <a:latin typeface="+mn-lt"/>
                <a:ea typeface="Calibri" panose="020F0502020204030204" pitchFamily="34" charset="0"/>
                <a:cs typeface="Times New Roman" panose="02020603050405020304" pitchFamily="18" charset="0"/>
              </a:rPr>
              <a:t>If Credit &amp; Credit Committees becomes operational and it is expected they will for most credit unions, this could put a serious strain on staff resources as 6 qualified staff are required to fill these committees and as Credit nor Credit Control Officers can sit on these committees these roles will need to be resourced separately with 2-3 credit officers on average and 1-2 credit control staff.  So that is a minimum of 8-10 staff excluding any tellers involved in in-scope activities as noted above</a:t>
            </a:r>
          </a:p>
          <a:p>
            <a:pPr marL="457200" indent="-457200">
              <a:buFont typeface="Arial" panose="020B0604020202020204" pitchFamily="34" charset="0"/>
              <a:buChar char="•"/>
            </a:pPr>
            <a:r>
              <a:rPr lang="en-IE" sz="2000" dirty="0">
                <a:latin typeface="+mn-lt"/>
                <a:ea typeface="Calibri" panose="020F0502020204030204" pitchFamily="34" charset="0"/>
                <a:cs typeface="Calibri" panose="020F0502020204030204" pitchFamily="34" charset="0"/>
              </a:rPr>
              <a:t>May result in </a:t>
            </a:r>
            <a:r>
              <a:rPr lang="en-US" sz="2000" dirty="0">
                <a:effectLst/>
                <a:latin typeface="+mn-lt"/>
                <a:ea typeface="Calibri" panose="020F0502020204030204" pitchFamily="34" charset="0"/>
                <a:cs typeface="Times New Roman" panose="02020603050405020304" pitchFamily="18" charset="0"/>
              </a:rPr>
              <a:t>MCC qualified 2</a:t>
            </a:r>
            <a:r>
              <a:rPr lang="en-US" sz="2000" baseline="30000" dirty="0">
                <a:effectLst/>
                <a:latin typeface="+mn-lt"/>
                <a:ea typeface="Calibri" panose="020F0502020204030204" pitchFamily="34" charset="0"/>
                <a:cs typeface="Times New Roman" panose="02020603050405020304" pitchFamily="18" charset="0"/>
              </a:rPr>
              <a:t>nd</a:t>
            </a:r>
            <a:r>
              <a:rPr lang="en-US" sz="2000" dirty="0">
                <a:effectLst/>
                <a:latin typeface="+mn-lt"/>
                <a:ea typeface="Calibri" panose="020F0502020204030204" pitchFamily="34" charset="0"/>
                <a:cs typeface="Times New Roman" panose="02020603050405020304" pitchFamily="18" charset="0"/>
              </a:rPr>
              <a:t> line staff sitting on Credit /Credit Control Committee’s</a:t>
            </a:r>
          </a:p>
          <a:p>
            <a:pPr marL="457200" indent="-457200">
              <a:buFont typeface="Arial" panose="020B0604020202020204" pitchFamily="34" charset="0"/>
              <a:buChar char="•"/>
            </a:pPr>
            <a:r>
              <a:rPr lang="en-US" sz="2000" dirty="0">
                <a:latin typeface="+mn-lt"/>
                <a:ea typeface="Calibri" panose="020F0502020204030204" pitchFamily="34" charset="0"/>
                <a:cs typeface="Times New Roman" panose="02020603050405020304" pitchFamily="18" charset="0"/>
              </a:rPr>
              <a:t>Which raises </a:t>
            </a:r>
            <a:r>
              <a:rPr lang="en-US" sz="2000" dirty="0">
                <a:effectLst/>
                <a:latin typeface="+mn-lt"/>
                <a:ea typeface="Calibri" panose="020F0502020204030204" pitchFamily="34" charset="0"/>
                <a:cs typeface="Times New Roman" panose="02020603050405020304" pitchFamily="18" charset="0"/>
              </a:rPr>
              <a:t>segregation of duty concerns and impacts on the independence and objectivity of 2</a:t>
            </a:r>
            <a:r>
              <a:rPr lang="en-US" sz="2000" baseline="30000" dirty="0">
                <a:effectLst/>
                <a:latin typeface="+mn-lt"/>
                <a:ea typeface="Calibri" panose="020F0502020204030204" pitchFamily="34" charset="0"/>
                <a:cs typeface="Times New Roman" panose="02020603050405020304" pitchFamily="18" charset="0"/>
              </a:rPr>
              <a:t>nd</a:t>
            </a:r>
            <a:r>
              <a:rPr lang="en-US" sz="2000" dirty="0">
                <a:effectLst/>
                <a:latin typeface="+mn-lt"/>
                <a:ea typeface="Calibri" panose="020F0502020204030204" pitchFamily="34" charset="0"/>
                <a:cs typeface="Times New Roman" panose="02020603050405020304" pitchFamily="18" charset="0"/>
              </a:rPr>
              <a:t> line</a:t>
            </a:r>
          </a:p>
          <a:p>
            <a:pPr marL="457200" indent="-457200">
              <a:buFont typeface="Arial" panose="020B0604020202020204" pitchFamily="34" charset="0"/>
              <a:buChar char="•"/>
            </a:pPr>
            <a:r>
              <a:rPr lang="en-IE" sz="2000" dirty="0">
                <a:latin typeface="+mn-lt"/>
                <a:ea typeface="Calibri" panose="020F0502020204030204" pitchFamily="34" charset="0"/>
                <a:cs typeface="Calibri" panose="020F0502020204030204" pitchFamily="34" charset="0"/>
              </a:rPr>
              <a:t>In this instance will require a risk assessment to be completed with mitigating controls identified</a:t>
            </a:r>
          </a:p>
          <a:p>
            <a:endParaRPr lang="en-US" dirty="0"/>
          </a:p>
        </p:txBody>
      </p:sp>
    </p:spTree>
    <p:extLst>
      <p:ext uri="{BB962C8B-B14F-4D97-AF65-F5344CB8AC3E}">
        <p14:creationId xmlns:p14="http://schemas.microsoft.com/office/powerpoint/2010/main" val="1038147940"/>
      </p:ext>
    </p:extLst>
  </p:cSld>
  <p:clrMapOvr>
    <a:masterClrMapping/>
  </p:clrMapOvr>
  <mc:AlternateContent xmlns:mc="http://schemas.openxmlformats.org/markup-compatibility/2006" xmlns:p14="http://schemas.microsoft.com/office/powerpoint/2010/main">
    <mc:Choice Requires="p14">
      <p:transition spd="slow" p14:dur="1500">
        <p:push dir="u"/>
      </p:transition>
    </mc:Choice>
    <mc:Fallback xmlns="">
      <p:transition spd="slow">
        <p:push dir="u"/>
      </p:transition>
    </mc:Fallback>
  </mc:AlternateContent>
</p:sld>
</file>

<file path=ppt/theme/theme1.xml><?xml version="1.0" encoding="utf-8"?>
<a:theme xmlns:a="http://schemas.openxmlformats.org/drawingml/2006/main" name="No heading_Office Theme">
  <a:themeElements>
    <a:clrScheme name="LIA 2022">
      <a:dk1>
        <a:srgbClr val="293A50"/>
      </a:dk1>
      <a:lt1>
        <a:srgbClr val="FFFFFF"/>
      </a:lt1>
      <a:dk2>
        <a:srgbClr val="6AA1B8"/>
      </a:dk2>
      <a:lt2>
        <a:srgbClr val="FAF0EB"/>
      </a:lt2>
      <a:accent1>
        <a:srgbClr val="65C9DA"/>
      </a:accent1>
      <a:accent2>
        <a:srgbClr val="F05A36"/>
      </a:accent2>
      <a:accent3>
        <a:srgbClr val="E2B9C0"/>
      </a:accent3>
      <a:accent4>
        <a:srgbClr val="293A50"/>
      </a:accent4>
      <a:accent5>
        <a:srgbClr val="1E5D8A"/>
      </a:accent5>
      <a:accent6>
        <a:srgbClr val="6AA1B8"/>
      </a:accent6>
      <a:hlink>
        <a:srgbClr val="F05A36"/>
      </a:hlink>
      <a:folHlink>
        <a:srgbClr val="F05A36"/>
      </a:folHlink>
    </a:clrScheme>
    <a:fontScheme name="Custom 1">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03331462-857b-49de-86bc-731b4e5e26ea">
      <UserInfo>
        <DisplayName>All Company Members</DisplayName>
        <AccountId>84</AccountId>
        <AccountType/>
      </UserInfo>
    </SharedWithUsers>
    <lcf76f155ced4ddcb4097134ff3c332f xmlns="2fd48686-e68d-43eb-8371-c6086a7cea80">
      <Terms xmlns="http://schemas.microsoft.com/office/infopath/2007/PartnerControls"/>
    </lcf76f155ced4ddcb4097134ff3c332f>
    <TaxCatchAll xmlns="4b507d0d-97cc-46b9-b7e4-a6fbb5af64d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C6C8ABC337DDC4196597EF270CA2D55" ma:contentTypeVersion="17" ma:contentTypeDescription="Create a new document." ma:contentTypeScope="" ma:versionID="4741df609eef9e68972228c5cd4b7efb">
  <xsd:schema xmlns:xsd="http://www.w3.org/2001/XMLSchema" xmlns:xs="http://www.w3.org/2001/XMLSchema" xmlns:p="http://schemas.microsoft.com/office/2006/metadata/properties" xmlns:ns2="2fd48686-e68d-43eb-8371-c6086a7cea80" xmlns:ns3="03331462-857b-49de-86bc-731b4e5e26ea" xmlns:ns4="4b507d0d-97cc-46b9-b7e4-a6fbb5af64d7" targetNamespace="http://schemas.microsoft.com/office/2006/metadata/properties" ma:root="true" ma:fieldsID="c8d4dab35fb2fd06615f7e4bf290b227" ns2:_="" ns3:_="" ns4:_="">
    <xsd:import namespace="2fd48686-e68d-43eb-8371-c6086a7cea80"/>
    <xsd:import namespace="03331462-857b-49de-86bc-731b4e5e26ea"/>
    <xsd:import namespace="4b507d0d-97cc-46b9-b7e4-a6fbb5af64d7"/>
    <xsd:element name="properties">
      <xsd:complexType>
        <xsd:sequence>
          <xsd:element name="documentManagement">
            <xsd:complexType>
              <xsd:all>
                <xsd:element ref="ns2:MediaServiceMetadata" minOccurs="0"/>
                <xsd:element ref="ns2:MediaServiceFastMetadata" minOccurs="0"/>
                <xsd:element ref="ns2:MediaServiceEventHashCode" minOccurs="0"/>
                <xsd:element ref="ns2:MediaServiceGenerationTime" minOccurs="0"/>
                <xsd:element ref="ns3:SharedWithUsers" minOccurs="0"/>
                <xsd:element ref="ns3:SharedWithDetails" minOccurs="0"/>
                <xsd:element ref="ns2:MediaServiceDateTaken" minOccurs="0"/>
                <xsd:element ref="ns2:MediaServiceAutoKeyPoints" minOccurs="0"/>
                <xsd:element ref="ns2:MediaServiceKeyPoints" minOccurs="0"/>
                <xsd:element ref="ns2:MediaLengthInSeconds" minOccurs="0"/>
                <xsd:element ref="ns2:MediaServiceAutoTags" minOccurs="0"/>
                <xsd:element ref="ns2:MediaServiceOCR" minOccurs="0"/>
                <xsd:element ref="ns2:lcf76f155ced4ddcb4097134ff3c332f" minOccurs="0"/>
                <xsd:element ref="ns4: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d48686-e68d-43eb-8371-c6086a7cea8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0" nillable="true" ma:displayName="MediaServiceEventHashCode" ma:hidden="true" ma:internalName="MediaServiceEventHashCode"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7" nillable="true" ma:displayName="Length (seconds)" ma:internalName="MediaLengthInSeconds" ma:readOnly="true">
      <xsd:simpleType>
        <xsd:restriction base="dms:Unknown"/>
      </xsd:simpleType>
    </xsd:element>
    <xsd:element name="MediaServiceAutoTags" ma:index="18" nillable="true" ma:displayName="Tags" ma:internalName="MediaServiceAutoTags"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b31e6766-0d66-4e1e-a288-9644245d1bc1"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3331462-857b-49de-86bc-731b4e5e26e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b507d0d-97cc-46b9-b7e4-a6fbb5af64d7"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17974a50-e7f4-4996-b5e9-bd193b47a21c}" ma:internalName="TaxCatchAll" ma:showField="CatchAllData" ma:web="4b507d0d-97cc-46b9-b7e4-a6fbb5af64d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B48F8E5-5136-4DE3-AD3A-50EAF91F4258}">
  <ds:schemaRefs>
    <ds:schemaRef ds:uri="http://schemas.microsoft.com/office/2006/metadata/properties"/>
    <ds:schemaRef ds:uri="http://schemas.microsoft.com/office/infopath/2007/PartnerControls"/>
    <ds:schemaRef ds:uri="http://schemas.microsoft.com/sharepoint/v3"/>
    <ds:schemaRef ds:uri="98e1e5ea-9717-4c3f-8902-54456fa6a079"/>
    <ds:schemaRef ds:uri="03331462-857b-49de-86bc-731b4e5e26ea"/>
    <ds:schemaRef ds:uri="2fd48686-e68d-43eb-8371-c6086a7cea80"/>
    <ds:schemaRef ds:uri="4b507d0d-97cc-46b9-b7e4-a6fbb5af64d7"/>
  </ds:schemaRefs>
</ds:datastoreItem>
</file>

<file path=customXml/itemProps2.xml><?xml version="1.0" encoding="utf-8"?>
<ds:datastoreItem xmlns:ds="http://schemas.openxmlformats.org/officeDocument/2006/customXml" ds:itemID="{5E5568C1-2447-425B-AD31-21B6F4E4B0D5}">
  <ds:schemaRefs>
    <ds:schemaRef ds:uri="http://schemas.microsoft.com/sharepoint/v3/contenttype/forms"/>
  </ds:schemaRefs>
</ds:datastoreItem>
</file>

<file path=customXml/itemProps3.xml><?xml version="1.0" encoding="utf-8"?>
<ds:datastoreItem xmlns:ds="http://schemas.openxmlformats.org/officeDocument/2006/customXml" ds:itemID="{C9AC3DD4-86AC-4D58-89F7-D059AC4D4B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d48686-e68d-43eb-8371-c6086a7cea80"/>
    <ds:schemaRef ds:uri="03331462-857b-49de-86bc-731b4e5e26ea"/>
    <ds:schemaRef ds:uri="4b507d0d-97cc-46b9-b7e4-a6fbb5af64d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2641</Words>
  <Application>Microsoft Office PowerPoint</Application>
  <PresentationFormat>Widescreen</PresentationFormat>
  <Paragraphs>245</Paragraphs>
  <Slides>26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Helvetica</vt:lpstr>
      <vt:lpstr>Symbol</vt:lpstr>
      <vt:lpstr>No heading_Office Theme</vt:lpstr>
      <vt:lpstr>Practical Implications of MCC for Credit Unions   Presented By Íde McCormack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Any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Rocky Grennell</dc:creator>
  <cp:lastModifiedBy>McCormack, Ide</cp:lastModifiedBy>
  <cp:revision>520</cp:revision>
  <dcterms:created xsi:type="dcterms:W3CDTF">2020-03-03T11:01:40Z</dcterms:created>
  <dcterms:modified xsi:type="dcterms:W3CDTF">2024-04-17T14:51:22Z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0x010100FC6C8ABC337DDC4196597EF270CA2D55</vt:lpwstr>
  </property>
  <property fmtid="{D5CDD505-2E9C-101B-9397-08002B2CF9AE}" pid="3" name="MediaServiceImageTags">
    <vt:lpwstr/>
  </property>
</Properties>
</file>